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roxima Nova"/>
      <p:regular r:id="rId26"/>
      <p:bold r:id="rId27"/>
      <p:italic r:id="rId28"/>
      <p:boldItalic r:id="rId29"/>
    </p:embeddedFont>
    <p:embeddedFont>
      <p:font typeface="Lato"/>
      <p:regular r:id="rId30"/>
      <p:bold r:id="rId31"/>
      <p:italic r:id="rId32"/>
      <p:boldItalic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regular.fntdata"/><Relationship Id="rId25" Type="http://schemas.openxmlformats.org/officeDocument/2006/relationships/slide" Target="slides/slide20.xml"/><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39a46828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39a46828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18c7b76b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18c7b76b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39a46828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39a46828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39a46828e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39a46828e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18c7b76b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18c7b76b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3a49ac2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3a49ac2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39a46828e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39a46828e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39a46828e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39a46828e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18c7b76b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18c7b76b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18c7b76b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18c7b76b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18c7b76b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18c7b76b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3a49ac2d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3a49ac2d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18c7b76b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18c7b76b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18c7b76b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18c7b76b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18c7b76b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18c7b76b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18c7b76b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18c7b76b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39a46828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39a46828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39a46828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39a46828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18c7b76b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18c7b76b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2.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39125" y="3182325"/>
            <a:ext cx="82944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000">
                <a:solidFill>
                  <a:schemeClr val="lt1"/>
                </a:solidFill>
                <a:latin typeface="Lato"/>
                <a:ea typeface="Lato"/>
                <a:cs typeface="Lato"/>
                <a:sym typeface="Lato"/>
              </a:rPr>
              <a:t>—Data Science Capstone Project Presentation</a:t>
            </a:r>
            <a:endParaRPr sz="2000"/>
          </a:p>
        </p:txBody>
      </p:sp>
      <p:sp>
        <p:nvSpPr>
          <p:cNvPr id="55" name="Google Shape;55;p13"/>
          <p:cNvSpPr txBox="1"/>
          <p:nvPr/>
        </p:nvSpPr>
        <p:spPr>
          <a:xfrm>
            <a:off x="612325" y="1139850"/>
            <a:ext cx="812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6" name="Google Shape;56;p13"/>
          <p:cNvSpPr txBox="1"/>
          <p:nvPr/>
        </p:nvSpPr>
        <p:spPr>
          <a:xfrm>
            <a:off x="205650" y="1766325"/>
            <a:ext cx="8732700" cy="1416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600"/>
              </a:spcAft>
              <a:buNone/>
            </a:pPr>
            <a:r>
              <a:rPr b="1" lang="en" sz="4000">
                <a:solidFill>
                  <a:schemeClr val="lt1"/>
                </a:solidFill>
                <a:highlight>
                  <a:schemeClr val="dk1"/>
                </a:highlight>
                <a:latin typeface="Oswald"/>
                <a:ea typeface="Oswald"/>
                <a:cs typeface="Oswald"/>
                <a:sym typeface="Oswald"/>
              </a:rPr>
              <a:t>SIIM-FISABIO-RSNA COVID-19 Detectio</a:t>
            </a:r>
            <a:r>
              <a:rPr b="1" lang="en" sz="4000">
                <a:solidFill>
                  <a:schemeClr val="lt1"/>
                </a:solidFill>
                <a:highlight>
                  <a:schemeClr val="dk1"/>
                </a:highlight>
              </a:rPr>
              <a:t>n </a:t>
            </a:r>
            <a:r>
              <a:rPr b="1" lang="en" sz="3000">
                <a:solidFill>
                  <a:schemeClr val="lt1"/>
                </a:solidFill>
                <a:highlight>
                  <a:schemeClr val="dk1"/>
                </a:highlight>
              </a:rPr>
              <a:t>Using </a:t>
            </a:r>
            <a:r>
              <a:rPr b="1" lang="en" sz="3000">
                <a:solidFill>
                  <a:srgbClr val="FFFFFF"/>
                </a:solidFill>
                <a:highlight>
                  <a:schemeClr val="dk1"/>
                </a:highlight>
              </a:rPr>
              <a:t>chest radiographs</a:t>
            </a:r>
            <a:endParaRPr sz="3000">
              <a:latin typeface="Proxima Nova"/>
              <a:ea typeface="Proxima Nova"/>
              <a:cs typeface="Proxima Nova"/>
              <a:sym typeface="Proxima Nova"/>
            </a:endParaRPr>
          </a:p>
        </p:txBody>
      </p:sp>
      <p:sp>
        <p:nvSpPr>
          <p:cNvPr id="57" name="Google Shape;57;p13"/>
          <p:cNvSpPr txBox="1"/>
          <p:nvPr/>
        </p:nvSpPr>
        <p:spPr>
          <a:xfrm>
            <a:off x="7093500" y="4154375"/>
            <a:ext cx="164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highlight>
                  <a:schemeClr val="dk1"/>
                </a:highlight>
              </a:rPr>
              <a:t>Shixin Li</a:t>
            </a:r>
            <a:endParaRPr sz="1500">
              <a:solidFill>
                <a:schemeClr val="lt1"/>
              </a:solidFill>
              <a:highlight>
                <a:schemeClr val="dk1"/>
              </a:highlight>
            </a:endParaRPr>
          </a:p>
          <a:p>
            <a:pPr indent="0" lvl="0" marL="0" rtl="0" algn="l">
              <a:spcBef>
                <a:spcPts val="0"/>
              </a:spcBef>
              <a:spcAft>
                <a:spcPts val="0"/>
              </a:spcAft>
              <a:buNone/>
            </a:pPr>
            <a:r>
              <a:rPr lang="en" sz="1500">
                <a:solidFill>
                  <a:schemeClr val="lt1"/>
                </a:solidFill>
                <a:highlight>
                  <a:schemeClr val="dk1"/>
                </a:highlight>
              </a:rPr>
              <a:t>07/03/2021</a:t>
            </a:r>
            <a:endParaRPr sz="1500">
              <a:solidFill>
                <a:schemeClr val="lt1"/>
              </a:solidFill>
              <a:highlight>
                <a:schemeClr val="dk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218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Oswald"/>
                <a:ea typeface="Oswald"/>
                <a:cs typeface="Oswald"/>
                <a:sym typeface="Oswald"/>
              </a:rPr>
              <a:t>EDA</a:t>
            </a:r>
            <a:endParaRPr b="1" sz="4000">
              <a:latin typeface="Oswald"/>
              <a:ea typeface="Oswald"/>
              <a:cs typeface="Oswald"/>
              <a:sym typeface="Oswald"/>
            </a:endParaRPr>
          </a:p>
        </p:txBody>
      </p:sp>
      <p:sp>
        <p:nvSpPr>
          <p:cNvPr id="120" name="Google Shape;120;p22"/>
          <p:cNvSpPr txBox="1"/>
          <p:nvPr/>
        </p:nvSpPr>
        <p:spPr>
          <a:xfrm>
            <a:off x="414525" y="791650"/>
            <a:ext cx="7272600" cy="2293500"/>
          </a:xfrm>
          <a:prstGeom prst="rect">
            <a:avLst/>
          </a:prstGeom>
          <a:noFill/>
          <a:ln>
            <a:noFill/>
          </a:ln>
        </p:spPr>
        <p:txBody>
          <a:bodyPr anchorCtr="0" anchor="t" bIns="91425" lIns="91425" spcFirstLastPara="1" rIns="91425" wrap="square" tIns="91425">
            <a:spAutoFit/>
          </a:bodyPr>
          <a:lstStyle/>
          <a:p>
            <a:pPr indent="-387350" lvl="0" marL="457200" rtl="0" algn="l">
              <a:lnSpc>
                <a:spcPct val="100000"/>
              </a:lnSpc>
              <a:spcBef>
                <a:spcPts val="0"/>
              </a:spcBef>
              <a:spcAft>
                <a:spcPts val="0"/>
              </a:spcAft>
              <a:buSzPts val="2500"/>
              <a:buFont typeface="Times New Roman"/>
              <a:buAutoNum type="arabicPeriod"/>
            </a:pPr>
            <a:r>
              <a:rPr b="1" lang="en" sz="2500">
                <a:latin typeface="Times New Roman"/>
                <a:ea typeface="Times New Roman"/>
                <a:cs typeface="Times New Roman"/>
                <a:sym typeface="Times New Roman"/>
              </a:rPr>
              <a:t>There 4 classes images: </a:t>
            </a:r>
            <a:endParaRPr b="1" sz="2500">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b="1" lang="en">
                <a:solidFill>
                  <a:schemeClr val="dk1"/>
                </a:solidFill>
                <a:highlight>
                  <a:srgbClr val="CFE2F3"/>
                </a:highlight>
                <a:latin typeface="Times New Roman"/>
                <a:ea typeface="Times New Roman"/>
                <a:cs typeface="Times New Roman"/>
                <a:sym typeface="Times New Roman"/>
              </a:rPr>
              <a:t>Typical Appearance: </a:t>
            </a:r>
            <a:r>
              <a:rPr lang="en">
                <a:solidFill>
                  <a:schemeClr val="dk1"/>
                </a:solidFill>
                <a:highlight>
                  <a:srgbClr val="CFE2F3"/>
                </a:highlight>
                <a:latin typeface="Times New Roman"/>
                <a:ea typeface="Times New Roman"/>
                <a:cs typeface="Times New Roman"/>
                <a:sym typeface="Times New Roman"/>
              </a:rPr>
              <a:t>Multifocal bilateral, peripheral opacities with rounded morphology, lower lung–predominant distribution</a:t>
            </a:r>
            <a:endParaRPr>
              <a:solidFill>
                <a:schemeClr val="dk1"/>
              </a:solidFill>
              <a:highlight>
                <a:srgbClr val="CFE2F3"/>
              </a:highlight>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b="1" lang="en">
                <a:solidFill>
                  <a:schemeClr val="dk1"/>
                </a:solidFill>
                <a:highlight>
                  <a:srgbClr val="CFE2F3"/>
                </a:highlight>
                <a:latin typeface="Times New Roman"/>
                <a:ea typeface="Times New Roman"/>
                <a:cs typeface="Times New Roman"/>
                <a:sym typeface="Times New Roman"/>
              </a:rPr>
              <a:t>Indeterminate Appearance: </a:t>
            </a:r>
            <a:r>
              <a:rPr lang="en">
                <a:solidFill>
                  <a:schemeClr val="dk1"/>
                </a:solidFill>
                <a:highlight>
                  <a:srgbClr val="CFE2F3"/>
                </a:highlight>
                <a:latin typeface="Times New Roman"/>
                <a:ea typeface="Times New Roman"/>
                <a:cs typeface="Times New Roman"/>
                <a:sym typeface="Times New Roman"/>
              </a:rPr>
              <a:t>Absence of typical findings AND unilateral, central or upper lung predominant distribution</a:t>
            </a:r>
            <a:endParaRPr>
              <a:solidFill>
                <a:schemeClr val="dk1"/>
              </a:solidFill>
              <a:highlight>
                <a:srgbClr val="CFE2F3"/>
              </a:highlight>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b="1" lang="en">
                <a:solidFill>
                  <a:schemeClr val="dk1"/>
                </a:solidFill>
                <a:highlight>
                  <a:srgbClr val="CFE2F3"/>
                </a:highlight>
                <a:latin typeface="Times New Roman"/>
                <a:ea typeface="Times New Roman"/>
                <a:cs typeface="Times New Roman"/>
                <a:sym typeface="Times New Roman"/>
              </a:rPr>
              <a:t>Atypical Appearance: </a:t>
            </a:r>
            <a:r>
              <a:rPr lang="en">
                <a:solidFill>
                  <a:schemeClr val="dk1"/>
                </a:solidFill>
                <a:highlight>
                  <a:srgbClr val="CFE2F3"/>
                </a:highlight>
                <a:latin typeface="Times New Roman"/>
                <a:ea typeface="Times New Roman"/>
                <a:cs typeface="Times New Roman"/>
                <a:sym typeface="Times New Roman"/>
              </a:rPr>
              <a:t>Pneumothorax, pleural effusion, pulmonary edema, lobar consolidation, solitary lung nodule or mass, diffuse tiny nodules, cavity</a:t>
            </a:r>
            <a:endParaRPr>
              <a:solidFill>
                <a:schemeClr val="dk1"/>
              </a:solidFill>
              <a:highlight>
                <a:srgbClr val="CFE2F3"/>
              </a:highlight>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b="1" lang="en">
                <a:solidFill>
                  <a:schemeClr val="dk1"/>
                </a:solidFill>
                <a:highlight>
                  <a:srgbClr val="CFE2F3"/>
                </a:highlight>
                <a:latin typeface="Times New Roman"/>
                <a:ea typeface="Times New Roman"/>
                <a:cs typeface="Times New Roman"/>
                <a:sym typeface="Times New Roman"/>
              </a:rPr>
              <a:t>Negative for Pneumonia:</a:t>
            </a:r>
            <a:r>
              <a:rPr lang="en">
                <a:solidFill>
                  <a:schemeClr val="dk1"/>
                </a:solidFill>
                <a:highlight>
                  <a:srgbClr val="CFE2F3"/>
                </a:highlight>
                <a:latin typeface="Times New Roman"/>
                <a:ea typeface="Times New Roman"/>
                <a:cs typeface="Times New Roman"/>
                <a:sym typeface="Times New Roman"/>
              </a:rPr>
              <a:t> No lung opacities</a:t>
            </a:r>
            <a:endParaRPr>
              <a:solidFill>
                <a:schemeClr val="dk1"/>
              </a:solidFill>
              <a:highlight>
                <a:srgbClr val="CFE2F3"/>
              </a:highlight>
              <a:latin typeface="Times New Roman"/>
              <a:ea typeface="Times New Roman"/>
              <a:cs typeface="Times New Roman"/>
              <a:sym typeface="Times New Roman"/>
            </a:endParaRPr>
          </a:p>
          <a:p>
            <a:pPr indent="0" lvl="0" marL="457200" rtl="0" algn="l">
              <a:spcBef>
                <a:spcPts val="0"/>
              </a:spcBef>
              <a:spcAft>
                <a:spcPts val="0"/>
              </a:spcAft>
              <a:buNone/>
            </a:pPr>
            <a:r>
              <a:t/>
            </a:r>
            <a:endParaRPr/>
          </a:p>
        </p:txBody>
      </p:sp>
      <p:sp>
        <p:nvSpPr>
          <p:cNvPr id="121" name="Google Shape;121;p22"/>
          <p:cNvSpPr txBox="1"/>
          <p:nvPr/>
        </p:nvSpPr>
        <p:spPr>
          <a:xfrm>
            <a:off x="414525" y="2688825"/>
            <a:ext cx="852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2.  Class Distribution</a:t>
            </a:r>
            <a:endParaRPr b="1" sz="2500">
              <a:latin typeface="Times New Roman"/>
              <a:ea typeface="Times New Roman"/>
              <a:cs typeface="Times New Roman"/>
              <a:sym typeface="Times New Roman"/>
            </a:endParaRPr>
          </a:p>
        </p:txBody>
      </p:sp>
      <p:pic>
        <p:nvPicPr>
          <p:cNvPr id="122" name="Google Shape;122;p22"/>
          <p:cNvPicPr preferRelativeResize="0"/>
          <p:nvPr/>
        </p:nvPicPr>
        <p:blipFill>
          <a:blip r:embed="rId3">
            <a:alphaModFix/>
          </a:blip>
          <a:stretch>
            <a:fillRect/>
          </a:stretch>
        </p:blipFill>
        <p:spPr>
          <a:xfrm>
            <a:off x="1196923" y="3258225"/>
            <a:ext cx="2043649" cy="1794700"/>
          </a:xfrm>
          <a:prstGeom prst="rect">
            <a:avLst/>
          </a:prstGeom>
          <a:noFill/>
          <a:ln>
            <a:noFill/>
          </a:ln>
        </p:spPr>
      </p:pic>
      <p:sp>
        <p:nvSpPr>
          <p:cNvPr id="123" name="Google Shape;123;p22"/>
          <p:cNvSpPr txBox="1"/>
          <p:nvPr/>
        </p:nvSpPr>
        <p:spPr>
          <a:xfrm>
            <a:off x="3928300" y="3955475"/>
            <a:ext cx="16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Class Imbalance</a:t>
            </a:r>
            <a:endParaRPr b="1">
              <a:latin typeface="Times New Roman"/>
              <a:ea typeface="Times New Roman"/>
              <a:cs typeface="Times New Roman"/>
              <a:sym typeface="Times New Roman"/>
            </a:endParaRPr>
          </a:p>
        </p:txBody>
      </p:sp>
      <p:sp>
        <p:nvSpPr>
          <p:cNvPr id="124" name="Google Shape;124;p22"/>
          <p:cNvSpPr/>
          <p:nvPr/>
        </p:nvSpPr>
        <p:spPr>
          <a:xfrm>
            <a:off x="3494950" y="4060150"/>
            <a:ext cx="395700" cy="226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5500">
                <a:latin typeface="Oswald"/>
                <a:ea typeface="Oswald"/>
                <a:cs typeface="Oswald"/>
                <a:sym typeface="Oswald"/>
              </a:rPr>
              <a:t>Data Pre-processing</a:t>
            </a:r>
            <a:endParaRPr sz="5500">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256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Oswald"/>
                <a:ea typeface="Oswald"/>
                <a:cs typeface="Oswald"/>
                <a:sym typeface="Oswald"/>
              </a:rPr>
              <a:t>Image Data Pre-processing</a:t>
            </a:r>
            <a:endParaRPr b="1" sz="4000">
              <a:latin typeface="Oswald"/>
              <a:ea typeface="Oswald"/>
              <a:cs typeface="Oswald"/>
              <a:sym typeface="Oswald"/>
            </a:endParaRPr>
          </a:p>
        </p:txBody>
      </p:sp>
      <p:sp>
        <p:nvSpPr>
          <p:cNvPr id="135" name="Google Shape;135;p24"/>
          <p:cNvSpPr txBox="1"/>
          <p:nvPr/>
        </p:nvSpPr>
        <p:spPr>
          <a:xfrm>
            <a:off x="311700" y="2943438"/>
            <a:ext cx="5389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Transform the image format from DCM to PNG</a:t>
            </a:r>
            <a:endParaRPr b="1" sz="1800">
              <a:latin typeface="Times New Roman"/>
              <a:ea typeface="Times New Roman"/>
              <a:cs typeface="Times New Roman"/>
              <a:sym typeface="Times New Roman"/>
            </a:endParaRPr>
          </a:p>
        </p:txBody>
      </p:sp>
      <p:sp>
        <p:nvSpPr>
          <p:cNvPr id="136" name="Google Shape;136;p24"/>
          <p:cNvSpPr txBox="1"/>
          <p:nvPr/>
        </p:nvSpPr>
        <p:spPr>
          <a:xfrm>
            <a:off x="6036500" y="3626825"/>
            <a:ext cx="2795700" cy="1046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latin typeface="Times New Roman"/>
                <a:ea typeface="Times New Roman"/>
                <a:cs typeface="Times New Roman"/>
                <a:sym typeface="Times New Roman"/>
              </a:rPr>
              <a:t>S</a:t>
            </a:r>
            <a:r>
              <a:rPr lang="en">
                <a:latin typeface="Times New Roman"/>
                <a:ea typeface="Times New Roman"/>
                <a:cs typeface="Times New Roman"/>
                <a:sym typeface="Times New Roman"/>
              </a:rPr>
              <a:t>ave them as PNG can save a lot of memory and </a:t>
            </a:r>
            <a:r>
              <a:rPr lang="en">
                <a:latin typeface="Times New Roman"/>
                <a:ea typeface="Times New Roman"/>
                <a:cs typeface="Times New Roman"/>
                <a:sym typeface="Times New Roman"/>
              </a:rPr>
              <a:t>easier</a:t>
            </a:r>
            <a:r>
              <a:rPr lang="en">
                <a:latin typeface="Times New Roman"/>
                <a:ea typeface="Times New Roman"/>
                <a:cs typeface="Times New Roman"/>
                <a:sym typeface="Times New Roman"/>
              </a:rPr>
              <a:t> for later use. The </a:t>
            </a:r>
            <a:r>
              <a:rPr lang="en">
                <a:latin typeface="Times New Roman"/>
                <a:ea typeface="Times New Roman"/>
                <a:cs typeface="Times New Roman"/>
                <a:sym typeface="Times New Roman"/>
              </a:rPr>
              <a:t>sample</a:t>
            </a:r>
            <a:r>
              <a:rPr lang="en">
                <a:latin typeface="Times New Roman"/>
                <a:ea typeface="Times New Roman"/>
                <a:cs typeface="Times New Roman"/>
                <a:sym typeface="Times New Roman"/>
              </a:rPr>
              <a:t> image on the left is rescaled and saved as PNG</a:t>
            </a:r>
            <a:endParaRPr>
              <a:latin typeface="Times New Roman"/>
              <a:ea typeface="Times New Roman"/>
              <a:cs typeface="Times New Roman"/>
              <a:sym typeface="Times New Roman"/>
            </a:endParaRPr>
          </a:p>
        </p:txBody>
      </p:sp>
      <p:pic>
        <p:nvPicPr>
          <p:cNvPr id="137" name="Google Shape;137;p24"/>
          <p:cNvPicPr preferRelativeResize="0"/>
          <p:nvPr/>
        </p:nvPicPr>
        <p:blipFill>
          <a:blip r:embed="rId3">
            <a:alphaModFix/>
          </a:blip>
          <a:stretch>
            <a:fillRect/>
          </a:stretch>
        </p:blipFill>
        <p:spPr>
          <a:xfrm>
            <a:off x="834475" y="3457825"/>
            <a:ext cx="1917450" cy="1546325"/>
          </a:xfrm>
          <a:prstGeom prst="rect">
            <a:avLst/>
          </a:prstGeom>
          <a:noFill/>
          <a:ln>
            <a:noFill/>
          </a:ln>
        </p:spPr>
      </p:pic>
      <p:cxnSp>
        <p:nvCxnSpPr>
          <p:cNvPr id="138" name="Google Shape;138;p24"/>
          <p:cNvCxnSpPr/>
          <p:nvPr/>
        </p:nvCxnSpPr>
        <p:spPr>
          <a:xfrm>
            <a:off x="2923100" y="2458700"/>
            <a:ext cx="970200" cy="0"/>
          </a:xfrm>
          <a:prstGeom prst="straightConnector1">
            <a:avLst/>
          </a:prstGeom>
          <a:noFill/>
          <a:ln cap="flat" cmpd="sng" w="9525">
            <a:solidFill>
              <a:schemeClr val="dk2"/>
            </a:solidFill>
            <a:prstDash val="solid"/>
            <a:round/>
            <a:headEnd len="med" w="med" type="none"/>
            <a:tailEnd len="med" w="med" type="triangle"/>
          </a:ln>
        </p:spPr>
      </p:cxnSp>
      <p:sp>
        <p:nvSpPr>
          <p:cNvPr id="139" name="Google Shape;139;p24"/>
          <p:cNvSpPr txBox="1"/>
          <p:nvPr/>
        </p:nvSpPr>
        <p:spPr>
          <a:xfrm>
            <a:off x="2809300" y="4133625"/>
            <a:ext cx="109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DCM to PNG</a:t>
            </a:r>
            <a:endParaRPr b="1" sz="1200">
              <a:latin typeface="Times New Roman"/>
              <a:ea typeface="Times New Roman"/>
              <a:cs typeface="Times New Roman"/>
              <a:sym typeface="Times New Roman"/>
            </a:endParaRPr>
          </a:p>
        </p:txBody>
      </p:sp>
      <p:pic>
        <p:nvPicPr>
          <p:cNvPr id="140" name="Google Shape;140;p24"/>
          <p:cNvPicPr preferRelativeResize="0"/>
          <p:nvPr/>
        </p:nvPicPr>
        <p:blipFill>
          <a:blip r:embed="rId4">
            <a:alphaModFix/>
          </a:blip>
          <a:stretch>
            <a:fillRect/>
          </a:stretch>
        </p:blipFill>
        <p:spPr>
          <a:xfrm>
            <a:off x="3904500" y="3457324"/>
            <a:ext cx="1917450" cy="1547276"/>
          </a:xfrm>
          <a:prstGeom prst="rect">
            <a:avLst/>
          </a:prstGeom>
          <a:noFill/>
          <a:ln>
            <a:noFill/>
          </a:ln>
        </p:spPr>
      </p:pic>
      <p:sp>
        <p:nvSpPr>
          <p:cNvPr id="141" name="Google Shape;141;p24"/>
          <p:cNvSpPr txBox="1"/>
          <p:nvPr/>
        </p:nvSpPr>
        <p:spPr>
          <a:xfrm>
            <a:off x="311700" y="1017400"/>
            <a:ext cx="5530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Rescale the pixel values to range 0-255</a:t>
            </a:r>
            <a:endParaRPr b="1" sz="1800">
              <a:latin typeface="Times New Roman"/>
              <a:ea typeface="Times New Roman"/>
              <a:cs typeface="Times New Roman"/>
              <a:sym typeface="Times New Roman"/>
            </a:endParaRPr>
          </a:p>
        </p:txBody>
      </p:sp>
      <p:pic>
        <p:nvPicPr>
          <p:cNvPr id="142" name="Google Shape;142;p24"/>
          <p:cNvPicPr preferRelativeResize="0"/>
          <p:nvPr/>
        </p:nvPicPr>
        <p:blipFill>
          <a:blip r:embed="rId5">
            <a:alphaModFix/>
          </a:blip>
          <a:stretch>
            <a:fillRect/>
          </a:stretch>
        </p:blipFill>
        <p:spPr>
          <a:xfrm>
            <a:off x="834475" y="1481337"/>
            <a:ext cx="1917450" cy="1366950"/>
          </a:xfrm>
          <a:prstGeom prst="rect">
            <a:avLst/>
          </a:prstGeom>
          <a:noFill/>
          <a:ln>
            <a:noFill/>
          </a:ln>
        </p:spPr>
      </p:pic>
      <p:sp>
        <p:nvSpPr>
          <p:cNvPr id="143" name="Google Shape;143;p24"/>
          <p:cNvSpPr txBox="1"/>
          <p:nvPr/>
        </p:nvSpPr>
        <p:spPr>
          <a:xfrm>
            <a:off x="6036500" y="1576788"/>
            <a:ext cx="3032400" cy="12621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latin typeface="Times New Roman"/>
                <a:ea typeface="Times New Roman"/>
                <a:cs typeface="Times New Roman"/>
                <a:sym typeface="Times New Roman"/>
              </a:rPr>
              <a:t>The pixel values of the original images are in a large range, and ranges are different in different images. Rescaling the images can remove some </a:t>
            </a:r>
            <a:r>
              <a:rPr lang="en">
                <a:latin typeface="Times New Roman"/>
                <a:ea typeface="Times New Roman"/>
                <a:cs typeface="Times New Roman"/>
                <a:sym typeface="Times New Roman"/>
              </a:rPr>
              <a:t>random</a:t>
            </a:r>
            <a:r>
              <a:rPr lang="en">
                <a:latin typeface="Times New Roman"/>
                <a:ea typeface="Times New Roman"/>
                <a:cs typeface="Times New Roman"/>
                <a:sym typeface="Times New Roman"/>
              </a:rPr>
              <a:t> noise in different images. </a:t>
            </a:r>
            <a:endParaRPr>
              <a:latin typeface="Times New Roman"/>
              <a:ea typeface="Times New Roman"/>
              <a:cs typeface="Times New Roman"/>
              <a:sym typeface="Times New Roman"/>
            </a:endParaRPr>
          </a:p>
        </p:txBody>
      </p:sp>
      <p:cxnSp>
        <p:nvCxnSpPr>
          <p:cNvPr id="144" name="Google Shape;144;p24"/>
          <p:cNvCxnSpPr/>
          <p:nvPr/>
        </p:nvCxnSpPr>
        <p:spPr>
          <a:xfrm flipH="1" rot="10800000">
            <a:off x="2881000" y="4493625"/>
            <a:ext cx="951600" cy="9300"/>
          </a:xfrm>
          <a:prstGeom prst="straightConnector1">
            <a:avLst/>
          </a:prstGeom>
          <a:noFill/>
          <a:ln cap="flat" cmpd="sng" w="9525">
            <a:solidFill>
              <a:schemeClr val="dk2"/>
            </a:solidFill>
            <a:prstDash val="solid"/>
            <a:round/>
            <a:headEnd len="med" w="med" type="none"/>
            <a:tailEnd len="med" w="med" type="triangle"/>
          </a:ln>
        </p:spPr>
      </p:cxnSp>
      <p:sp>
        <p:nvSpPr>
          <p:cNvPr id="145" name="Google Shape;145;p24"/>
          <p:cNvSpPr txBox="1"/>
          <p:nvPr/>
        </p:nvSpPr>
        <p:spPr>
          <a:xfrm>
            <a:off x="2871700" y="2073975"/>
            <a:ext cx="97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Rescale</a:t>
            </a:r>
            <a:endParaRPr b="1" sz="1200">
              <a:latin typeface="Times New Roman"/>
              <a:ea typeface="Times New Roman"/>
              <a:cs typeface="Times New Roman"/>
              <a:sym typeface="Times New Roman"/>
            </a:endParaRPr>
          </a:p>
        </p:txBody>
      </p:sp>
      <p:pic>
        <p:nvPicPr>
          <p:cNvPr id="146" name="Google Shape;146;p24"/>
          <p:cNvPicPr preferRelativeResize="0"/>
          <p:nvPr/>
        </p:nvPicPr>
        <p:blipFill>
          <a:blip r:embed="rId6">
            <a:alphaModFix/>
          </a:blip>
          <a:stretch>
            <a:fillRect/>
          </a:stretch>
        </p:blipFill>
        <p:spPr>
          <a:xfrm>
            <a:off x="4032525" y="1479088"/>
            <a:ext cx="1864750" cy="133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61600"/>
            <a:ext cx="8520600" cy="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Oswald"/>
                <a:ea typeface="Oswald"/>
                <a:cs typeface="Oswald"/>
                <a:sym typeface="Oswald"/>
              </a:rPr>
              <a:t>Image Data Generating</a:t>
            </a:r>
            <a:endParaRPr b="1" sz="4000">
              <a:latin typeface="Oswald"/>
              <a:ea typeface="Oswald"/>
              <a:cs typeface="Oswald"/>
              <a:sym typeface="Oswald"/>
            </a:endParaRPr>
          </a:p>
        </p:txBody>
      </p:sp>
      <p:sp>
        <p:nvSpPr>
          <p:cNvPr id="152" name="Google Shape;152;p25"/>
          <p:cNvSpPr txBox="1"/>
          <p:nvPr/>
        </p:nvSpPr>
        <p:spPr>
          <a:xfrm>
            <a:off x="433325" y="1535525"/>
            <a:ext cx="8186400" cy="31716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Times New Roman"/>
              <a:buAutoNum type="arabicPeriod"/>
            </a:pPr>
            <a:r>
              <a:rPr b="1" lang="en" sz="2500">
                <a:latin typeface="Times New Roman"/>
                <a:ea typeface="Times New Roman"/>
                <a:cs typeface="Times New Roman"/>
                <a:sym typeface="Times New Roman"/>
              </a:rPr>
              <a:t>Image Data Splitting </a:t>
            </a:r>
            <a:endParaRPr b="1" sz="25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b="1" lang="en" sz="1800">
                <a:latin typeface="Times New Roman"/>
                <a:ea typeface="Times New Roman"/>
                <a:cs typeface="Times New Roman"/>
                <a:sym typeface="Times New Roman"/>
              </a:rPr>
              <a:t>Split the data set into training and validation set in ratio 0.8 and 0.2</a:t>
            </a:r>
            <a:endParaRPr b="1" sz="1800">
              <a:latin typeface="Times New Roman"/>
              <a:ea typeface="Times New Roman"/>
              <a:cs typeface="Times New Roman"/>
              <a:sym typeface="Times New Roman"/>
            </a:endParaRPr>
          </a:p>
          <a:p>
            <a:pPr indent="-387350" lvl="0" marL="457200" rtl="0" algn="l">
              <a:lnSpc>
                <a:spcPct val="115000"/>
              </a:lnSpc>
              <a:spcBef>
                <a:spcPts val="0"/>
              </a:spcBef>
              <a:spcAft>
                <a:spcPts val="0"/>
              </a:spcAft>
              <a:buSzPts val="2500"/>
              <a:buFont typeface="Times New Roman"/>
              <a:buAutoNum type="arabicPeriod"/>
            </a:pPr>
            <a:r>
              <a:rPr b="1" lang="en" sz="2500">
                <a:latin typeface="Times New Roman"/>
                <a:ea typeface="Times New Roman"/>
                <a:cs typeface="Times New Roman"/>
                <a:sym typeface="Times New Roman"/>
              </a:rPr>
              <a:t>Image augmentation</a:t>
            </a:r>
            <a:endParaRPr b="1" sz="25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b="1" lang="en" sz="1800">
                <a:solidFill>
                  <a:srgbClr val="333333"/>
                </a:solidFill>
                <a:highlight>
                  <a:srgbClr val="CFE2F3"/>
                </a:highlight>
                <a:latin typeface="Times New Roman"/>
                <a:ea typeface="Times New Roman"/>
                <a:cs typeface="Times New Roman"/>
                <a:sym typeface="Times New Roman"/>
              </a:rPr>
              <a:t>Image rotation,</a:t>
            </a:r>
            <a:r>
              <a:rPr b="1" lang="en" sz="1800">
                <a:solidFill>
                  <a:srgbClr val="666666"/>
                </a:solidFill>
                <a:highlight>
                  <a:srgbClr val="CFE2F3"/>
                </a:highlight>
                <a:latin typeface="Times New Roman"/>
                <a:ea typeface="Times New Roman"/>
                <a:cs typeface="Times New Roman"/>
                <a:sym typeface="Times New Roman"/>
              </a:rPr>
              <a:t> </a:t>
            </a:r>
            <a:r>
              <a:rPr b="1" lang="en" sz="1800">
                <a:solidFill>
                  <a:srgbClr val="333333"/>
                </a:solidFill>
                <a:highlight>
                  <a:srgbClr val="CFE2F3"/>
                </a:highlight>
                <a:latin typeface="Times New Roman"/>
                <a:ea typeface="Times New Roman"/>
                <a:cs typeface="Times New Roman"/>
                <a:sym typeface="Times New Roman"/>
              </a:rPr>
              <a:t>horizontal flip, width shift, height shift, shear, zoom in</a:t>
            </a:r>
            <a:endParaRPr b="1" sz="1800">
              <a:solidFill>
                <a:srgbClr val="333333"/>
              </a:solidFill>
              <a:highlight>
                <a:srgbClr val="CFE2F3"/>
              </a:highlight>
              <a:latin typeface="Times New Roman"/>
              <a:ea typeface="Times New Roman"/>
              <a:cs typeface="Times New Roman"/>
              <a:sym typeface="Times New Roman"/>
            </a:endParaRPr>
          </a:p>
          <a:p>
            <a:pPr indent="-387350" lvl="0" marL="457200" rtl="0" algn="l">
              <a:lnSpc>
                <a:spcPct val="115000"/>
              </a:lnSpc>
              <a:spcBef>
                <a:spcPts val="0"/>
              </a:spcBef>
              <a:spcAft>
                <a:spcPts val="0"/>
              </a:spcAft>
              <a:buClr>
                <a:schemeClr val="dk1"/>
              </a:buClr>
              <a:buSzPts val="2500"/>
              <a:buFont typeface="Times New Roman"/>
              <a:buAutoNum type="arabicPeriod"/>
            </a:pPr>
            <a:r>
              <a:rPr b="1" lang="en" sz="2500">
                <a:solidFill>
                  <a:schemeClr val="dk1"/>
                </a:solidFill>
                <a:latin typeface="Times New Roman"/>
                <a:ea typeface="Times New Roman"/>
                <a:cs typeface="Times New Roman"/>
                <a:sym typeface="Times New Roman"/>
              </a:rPr>
              <a:t>Image resizing and rescaling</a:t>
            </a:r>
            <a:endParaRPr b="1" sz="25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Resize the images from different sizes into 224*224</a:t>
            </a:r>
            <a:endParaRPr b="1" sz="18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Rescale the pixel values in range [-1,-1] or [0-1] base on models </a:t>
            </a:r>
            <a:endParaRPr b="1" sz="1800">
              <a:solidFill>
                <a:schemeClr val="dk1"/>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chemeClr val="dk1"/>
              </a:buClr>
              <a:buSzPts val="2500"/>
              <a:buFont typeface="Times New Roman"/>
              <a:buAutoNum type="arabicPeriod"/>
            </a:pPr>
            <a:r>
              <a:rPr b="1" lang="en" sz="2500">
                <a:solidFill>
                  <a:schemeClr val="dk1"/>
                </a:solidFill>
                <a:latin typeface="Times New Roman"/>
                <a:ea typeface="Times New Roman"/>
                <a:cs typeface="Times New Roman"/>
                <a:sym typeface="Times New Roman"/>
              </a:rPr>
              <a:t>Batch size = 64</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5500">
                <a:latin typeface="Oswald"/>
                <a:ea typeface="Oswald"/>
                <a:cs typeface="Oswald"/>
                <a:sym typeface="Oswald"/>
              </a:rPr>
              <a:t>Modeling</a:t>
            </a:r>
            <a:endParaRPr sz="5500">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331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Oswald"/>
                <a:ea typeface="Oswald"/>
                <a:cs typeface="Oswald"/>
                <a:sym typeface="Oswald"/>
              </a:rPr>
              <a:t>Models &amp; Metric </a:t>
            </a:r>
            <a:endParaRPr b="1" sz="4000">
              <a:latin typeface="Oswald"/>
              <a:ea typeface="Oswald"/>
              <a:cs typeface="Oswald"/>
              <a:sym typeface="Oswald"/>
            </a:endParaRPr>
          </a:p>
        </p:txBody>
      </p:sp>
      <p:sp>
        <p:nvSpPr>
          <p:cNvPr id="163" name="Google Shape;163;p27"/>
          <p:cNvSpPr txBox="1"/>
          <p:nvPr/>
        </p:nvSpPr>
        <p:spPr>
          <a:xfrm>
            <a:off x="455250" y="1026800"/>
            <a:ext cx="8233500" cy="21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500">
                <a:latin typeface="Times New Roman"/>
                <a:ea typeface="Times New Roman"/>
                <a:cs typeface="Times New Roman"/>
                <a:sym typeface="Times New Roman"/>
              </a:rPr>
              <a:t>Supervised deep learning models:</a:t>
            </a:r>
            <a:endParaRPr b="1" sz="25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b="1" lang="en" sz="1800">
                <a:latin typeface="Times New Roman"/>
                <a:ea typeface="Times New Roman"/>
                <a:cs typeface="Times New Roman"/>
                <a:sym typeface="Times New Roman"/>
              </a:rPr>
              <a:t>Vgg16 without pretrained weights; </a:t>
            </a:r>
            <a:endParaRPr b="1"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b="1" lang="en" sz="1800">
                <a:latin typeface="Times New Roman"/>
                <a:ea typeface="Times New Roman"/>
                <a:cs typeface="Times New Roman"/>
                <a:sym typeface="Times New Roman"/>
              </a:rPr>
              <a:t>Vgg16 with pretrained weights; </a:t>
            </a:r>
            <a:endParaRPr b="1"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b="1" lang="en" sz="1800">
                <a:latin typeface="Times New Roman"/>
                <a:ea typeface="Times New Roman"/>
                <a:cs typeface="Times New Roman"/>
                <a:sym typeface="Times New Roman"/>
              </a:rPr>
              <a:t>Resnet50 without pretrained  weights</a:t>
            </a:r>
            <a:endParaRPr b="1"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00">
                <a:latin typeface="Times New Roman"/>
                <a:ea typeface="Times New Roman"/>
                <a:cs typeface="Times New Roman"/>
                <a:sym typeface="Times New Roman"/>
              </a:rPr>
              <a:t>Then, a</a:t>
            </a:r>
            <a:r>
              <a:rPr lang="en" sz="1800">
                <a:latin typeface="Times New Roman"/>
                <a:ea typeface="Times New Roman"/>
                <a:cs typeface="Times New Roman"/>
                <a:sym typeface="Times New Roman"/>
              </a:rPr>
              <a:t>dd two fully connected layers at the end of </a:t>
            </a:r>
            <a:r>
              <a:rPr lang="en" sz="1800">
                <a:latin typeface="Times New Roman"/>
                <a:ea typeface="Times New Roman"/>
                <a:cs typeface="Times New Roman"/>
                <a:sym typeface="Times New Roman"/>
              </a:rPr>
              <a:t>each models with </a:t>
            </a:r>
            <a:r>
              <a:rPr lang="en" sz="1800">
                <a:solidFill>
                  <a:srgbClr val="980000"/>
                </a:solidFill>
                <a:latin typeface="Times New Roman"/>
                <a:ea typeface="Times New Roman"/>
                <a:cs typeface="Times New Roman"/>
                <a:sym typeface="Times New Roman"/>
              </a:rPr>
              <a:t>normalization </a:t>
            </a:r>
            <a:r>
              <a:rPr lang="en" sz="1800">
                <a:latin typeface="Times New Roman"/>
                <a:ea typeface="Times New Roman"/>
                <a:cs typeface="Times New Roman"/>
                <a:sym typeface="Times New Roman"/>
              </a:rPr>
              <a:t>and </a:t>
            </a:r>
            <a:r>
              <a:rPr lang="en" sz="1800">
                <a:solidFill>
                  <a:srgbClr val="980000"/>
                </a:solidFill>
                <a:latin typeface="Times New Roman"/>
                <a:ea typeface="Times New Roman"/>
                <a:cs typeface="Times New Roman"/>
                <a:sym typeface="Times New Roman"/>
              </a:rPr>
              <a:t>dropout</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
        <p:nvSpPr>
          <p:cNvPr id="164" name="Google Shape;164;p27"/>
          <p:cNvSpPr txBox="1"/>
          <p:nvPr/>
        </p:nvSpPr>
        <p:spPr>
          <a:xfrm>
            <a:off x="455250" y="3120925"/>
            <a:ext cx="7975800" cy="1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Metric for evaluating the models: </a:t>
            </a:r>
            <a:endParaRPr b="1" sz="25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292929"/>
              </a:buClr>
              <a:buSzPts val="1800"/>
              <a:buFont typeface="Georgia"/>
              <a:buChar char="●"/>
            </a:pPr>
            <a:r>
              <a:rPr b="1" lang="en" sz="1800">
                <a:solidFill>
                  <a:srgbClr val="292929"/>
                </a:solidFill>
                <a:highlight>
                  <a:srgbClr val="CFE2F3"/>
                </a:highlight>
                <a:latin typeface="Times New Roman"/>
                <a:ea typeface="Times New Roman"/>
                <a:cs typeface="Times New Roman"/>
                <a:sym typeface="Times New Roman"/>
              </a:rPr>
              <a:t>Use Area Under the</a:t>
            </a:r>
            <a:r>
              <a:rPr lang="en" sz="1800">
                <a:solidFill>
                  <a:srgbClr val="292929"/>
                </a:solidFill>
                <a:highlight>
                  <a:srgbClr val="CFE2F3"/>
                </a:highlight>
                <a:latin typeface="Times New Roman"/>
                <a:ea typeface="Times New Roman"/>
                <a:cs typeface="Times New Roman"/>
                <a:sym typeface="Times New Roman"/>
              </a:rPr>
              <a:t> </a:t>
            </a:r>
            <a:r>
              <a:rPr b="1" lang="en" sz="1800">
                <a:solidFill>
                  <a:srgbClr val="292929"/>
                </a:solidFill>
                <a:highlight>
                  <a:srgbClr val="CFE2F3"/>
                </a:highlight>
                <a:latin typeface="Times New Roman"/>
                <a:ea typeface="Times New Roman"/>
                <a:cs typeface="Times New Roman"/>
                <a:sym typeface="Times New Roman"/>
              </a:rPr>
              <a:t>Receiver Operating Characteristics(</a:t>
            </a:r>
            <a:r>
              <a:rPr b="1" lang="en" sz="1800">
                <a:solidFill>
                  <a:srgbClr val="980000"/>
                </a:solidFill>
                <a:highlight>
                  <a:srgbClr val="CFE2F3"/>
                </a:highlight>
                <a:latin typeface="Times New Roman"/>
                <a:ea typeface="Times New Roman"/>
                <a:cs typeface="Times New Roman"/>
                <a:sym typeface="Times New Roman"/>
              </a:rPr>
              <a:t>ROC-ACU</a:t>
            </a:r>
            <a:r>
              <a:rPr b="1" lang="en" sz="1800">
                <a:solidFill>
                  <a:srgbClr val="292929"/>
                </a:solidFill>
                <a:highlight>
                  <a:srgbClr val="CFE2F3"/>
                </a:highlight>
                <a:latin typeface="Times New Roman"/>
                <a:ea typeface="Times New Roman"/>
                <a:cs typeface="Times New Roman"/>
                <a:sym typeface="Times New Roman"/>
              </a:rPr>
              <a:t>) score as the metric to select(or save) the best model during training </a:t>
            </a:r>
            <a:endParaRPr b="1" sz="1800">
              <a:solidFill>
                <a:srgbClr val="292929"/>
              </a:solidFill>
              <a:highlight>
                <a:srgbClr val="CFE2F3"/>
              </a:highlight>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292929"/>
              </a:buClr>
              <a:buSzPts val="1800"/>
              <a:buFont typeface="Times New Roman"/>
              <a:buChar char="●"/>
            </a:pPr>
            <a:r>
              <a:rPr b="1" lang="en" sz="1800">
                <a:solidFill>
                  <a:srgbClr val="292929"/>
                </a:solidFill>
                <a:highlight>
                  <a:srgbClr val="CFE2F3"/>
                </a:highlight>
                <a:latin typeface="Times New Roman"/>
                <a:ea typeface="Times New Roman"/>
                <a:cs typeface="Times New Roman"/>
                <a:sym typeface="Times New Roman"/>
              </a:rPr>
              <a:t>Use </a:t>
            </a:r>
            <a:r>
              <a:rPr b="1" lang="en" sz="1800">
                <a:solidFill>
                  <a:srgbClr val="980000"/>
                </a:solidFill>
                <a:highlight>
                  <a:srgbClr val="CFE2F3"/>
                </a:highlight>
                <a:latin typeface="Times New Roman"/>
                <a:ea typeface="Times New Roman"/>
                <a:cs typeface="Times New Roman"/>
                <a:sym typeface="Times New Roman"/>
              </a:rPr>
              <a:t>f1-score</a:t>
            </a:r>
            <a:r>
              <a:rPr b="1" lang="en" sz="1800">
                <a:solidFill>
                  <a:srgbClr val="292929"/>
                </a:solidFill>
                <a:highlight>
                  <a:srgbClr val="CFE2F3"/>
                </a:highlight>
                <a:latin typeface="Times New Roman"/>
                <a:ea typeface="Times New Roman"/>
                <a:cs typeface="Times New Roman"/>
                <a:sym typeface="Times New Roman"/>
              </a:rPr>
              <a:t> as the metric to select the best model from the three different models</a:t>
            </a:r>
            <a:endParaRPr b="1" sz="1800">
              <a:solidFill>
                <a:srgbClr val="292929"/>
              </a:solidFill>
              <a:highlight>
                <a:srgbClr val="CFE2F3"/>
              </a:highlight>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294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Oswald"/>
                <a:ea typeface="Oswald"/>
                <a:cs typeface="Oswald"/>
                <a:sym typeface="Oswald"/>
              </a:rPr>
              <a:t>Model Training </a:t>
            </a:r>
            <a:endParaRPr b="1" sz="4000">
              <a:latin typeface="Oswald"/>
              <a:ea typeface="Oswald"/>
              <a:cs typeface="Oswald"/>
              <a:sym typeface="Oswald"/>
            </a:endParaRPr>
          </a:p>
        </p:txBody>
      </p:sp>
      <p:sp>
        <p:nvSpPr>
          <p:cNvPr id="170" name="Google Shape;170;p28"/>
          <p:cNvSpPr txBox="1"/>
          <p:nvPr/>
        </p:nvSpPr>
        <p:spPr>
          <a:xfrm>
            <a:off x="311700" y="1102200"/>
            <a:ext cx="5350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Times New Roman"/>
              <a:buAutoNum type="arabicPeriod"/>
            </a:pPr>
            <a:r>
              <a:rPr b="1" lang="en">
                <a:solidFill>
                  <a:schemeClr val="dk1"/>
                </a:solidFill>
                <a:latin typeface="Times New Roman"/>
                <a:ea typeface="Times New Roman"/>
                <a:cs typeface="Times New Roman"/>
                <a:sym typeface="Times New Roman"/>
              </a:rPr>
              <a:t>Non pretrained Vgg16</a:t>
            </a:r>
            <a:r>
              <a:rPr b="1"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lr = 1e-5</a:t>
            </a:r>
            <a:endParaRPr b="1">
              <a:latin typeface="Times New Roman"/>
              <a:ea typeface="Times New Roman"/>
              <a:cs typeface="Times New Roman"/>
              <a:sym typeface="Times New Roman"/>
            </a:endParaRPr>
          </a:p>
        </p:txBody>
      </p:sp>
      <p:pic>
        <p:nvPicPr>
          <p:cNvPr id="171" name="Google Shape;171;p28"/>
          <p:cNvPicPr preferRelativeResize="0"/>
          <p:nvPr/>
        </p:nvPicPr>
        <p:blipFill>
          <a:blip r:embed="rId3">
            <a:alphaModFix/>
          </a:blip>
          <a:stretch>
            <a:fillRect/>
          </a:stretch>
        </p:blipFill>
        <p:spPr>
          <a:xfrm>
            <a:off x="5573188" y="1158725"/>
            <a:ext cx="1634996" cy="1100250"/>
          </a:xfrm>
          <a:prstGeom prst="rect">
            <a:avLst/>
          </a:prstGeom>
          <a:noFill/>
          <a:ln>
            <a:noFill/>
          </a:ln>
        </p:spPr>
      </p:pic>
      <p:pic>
        <p:nvPicPr>
          <p:cNvPr id="172" name="Google Shape;172;p28"/>
          <p:cNvPicPr preferRelativeResize="0"/>
          <p:nvPr/>
        </p:nvPicPr>
        <p:blipFill>
          <a:blip r:embed="rId4">
            <a:alphaModFix/>
          </a:blip>
          <a:stretch>
            <a:fillRect/>
          </a:stretch>
        </p:blipFill>
        <p:spPr>
          <a:xfrm>
            <a:off x="7197300" y="1158725"/>
            <a:ext cx="1635000" cy="1100250"/>
          </a:xfrm>
          <a:prstGeom prst="rect">
            <a:avLst/>
          </a:prstGeom>
          <a:noFill/>
          <a:ln>
            <a:noFill/>
          </a:ln>
        </p:spPr>
      </p:pic>
      <p:sp>
        <p:nvSpPr>
          <p:cNvPr id="173" name="Google Shape;173;p28"/>
          <p:cNvSpPr txBox="1"/>
          <p:nvPr/>
        </p:nvSpPr>
        <p:spPr>
          <a:xfrm>
            <a:off x="464850" y="1427675"/>
            <a:ext cx="4352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Validation</a:t>
            </a:r>
            <a:r>
              <a:rPr b="1" lang="en">
                <a:latin typeface="Times New Roman"/>
                <a:ea typeface="Times New Roman"/>
                <a:cs typeface="Times New Roman"/>
                <a:sym typeface="Times New Roman"/>
              </a:rPr>
              <a:t> loss and accuracy are very unstable</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Highest accuracy = 65%</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Starts overfitting about epoch=90</a:t>
            </a:r>
            <a:endParaRPr b="1">
              <a:latin typeface="Times New Roman"/>
              <a:ea typeface="Times New Roman"/>
              <a:cs typeface="Times New Roman"/>
              <a:sym typeface="Times New Roman"/>
            </a:endParaRPr>
          </a:p>
        </p:txBody>
      </p:sp>
      <p:sp>
        <p:nvSpPr>
          <p:cNvPr id="174" name="Google Shape;174;p28"/>
          <p:cNvSpPr txBox="1"/>
          <p:nvPr/>
        </p:nvSpPr>
        <p:spPr>
          <a:xfrm>
            <a:off x="311700" y="2258975"/>
            <a:ext cx="50115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Times New Roman"/>
                <a:ea typeface="Times New Roman"/>
                <a:cs typeface="Times New Roman"/>
                <a:sym typeface="Times New Roman"/>
              </a:rPr>
              <a:t>  2.      P</a:t>
            </a:r>
            <a:r>
              <a:rPr b="1" lang="en">
                <a:solidFill>
                  <a:schemeClr val="dk1"/>
                </a:solidFill>
                <a:latin typeface="Times New Roman"/>
                <a:ea typeface="Times New Roman"/>
                <a:cs typeface="Times New Roman"/>
                <a:sym typeface="Times New Roman"/>
              </a:rPr>
              <a:t>retrained Vgg16, lr = 5e-4</a:t>
            </a:r>
            <a:endParaRPr b="1">
              <a:latin typeface="Times New Roman"/>
              <a:ea typeface="Times New Roman"/>
              <a:cs typeface="Times New Roman"/>
              <a:sym typeface="Times New Roman"/>
            </a:endParaRPr>
          </a:p>
        </p:txBody>
      </p:sp>
      <p:pic>
        <p:nvPicPr>
          <p:cNvPr id="175" name="Google Shape;175;p28"/>
          <p:cNvPicPr preferRelativeResize="0"/>
          <p:nvPr/>
        </p:nvPicPr>
        <p:blipFill>
          <a:blip r:embed="rId5">
            <a:alphaModFix/>
          </a:blip>
          <a:stretch>
            <a:fillRect/>
          </a:stretch>
        </p:blipFill>
        <p:spPr>
          <a:xfrm>
            <a:off x="5562300" y="2437650"/>
            <a:ext cx="1656772" cy="1100250"/>
          </a:xfrm>
          <a:prstGeom prst="rect">
            <a:avLst/>
          </a:prstGeom>
          <a:noFill/>
          <a:ln>
            <a:noFill/>
          </a:ln>
        </p:spPr>
      </p:pic>
      <p:pic>
        <p:nvPicPr>
          <p:cNvPr id="176" name="Google Shape;176;p28"/>
          <p:cNvPicPr preferRelativeResize="0"/>
          <p:nvPr/>
        </p:nvPicPr>
        <p:blipFill>
          <a:blip r:embed="rId6">
            <a:alphaModFix/>
          </a:blip>
          <a:stretch>
            <a:fillRect/>
          </a:stretch>
        </p:blipFill>
        <p:spPr>
          <a:xfrm>
            <a:off x="7197300" y="2437650"/>
            <a:ext cx="1656775" cy="1100250"/>
          </a:xfrm>
          <a:prstGeom prst="rect">
            <a:avLst/>
          </a:prstGeom>
          <a:noFill/>
          <a:ln>
            <a:noFill/>
          </a:ln>
        </p:spPr>
      </p:pic>
      <p:sp>
        <p:nvSpPr>
          <p:cNvPr id="177" name="Google Shape;177;p28"/>
          <p:cNvSpPr txBox="1"/>
          <p:nvPr/>
        </p:nvSpPr>
        <p:spPr>
          <a:xfrm>
            <a:off x="464850" y="2572125"/>
            <a:ext cx="4540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Validation loss and accuracy are more stable</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Highest accuracy = 64%</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Validation loss reach the lowest point at epoch=32</a:t>
            </a:r>
            <a:endParaRPr b="1">
              <a:latin typeface="Times New Roman"/>
              <a:ea typeface="Times New Roman"/>
              <a:cs typeface="Times New Roman"/>
              <a:sym typeface="Times New Roman"/>
            </a:endParaRPr>
          </a:p>
        </p:txBody>
      </p:sp>
      <p:sp>
        <p:nvSpPr>
          <p:cNvPr id="178" name="Google Shape;178;p28"/>
          <p:cNvSpPr txBox="1"/>
          <p:nvPr/>
        </p:nvSpPr>
        <p:spPr>
          <a:xfrm>
            <a:off x="311700" y="3415750"/>
            <a:ext cx="52506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Times New Roman"/>
                <a:ea typeface="Times New Roman"/>
                <a:cs typeface="Times New Roman"/>
                <a:sym typeface="Times New Roman"/>
              </a:rPr>
              <a:t> 3.       </a:t>
            </a:r>
            <a:r>
              <a:rPr b="1" lang="en">
                <a:solidFill>
                  <a:schemeClr val="dk1"/>
                </a:solidFill>
                <a:latin typeface="Times New Roman"/>
                <a:ea typeface="Times New Roman"/>
                <a:cs typeface="Times New Roman"/>
                <a:sym typeface="Times New Roman"/>
              </a:rPr>
              <a:t>Non pretrained Resnet50, lr = 3e-5</a:t>
            </a:r>
            <a:endParaRPr/>
          </a:p>
        </p:txBody>
      </p:sp>
      <p:pic>
        <p:nvPicPr>
          <p:cNvPr id="179" name="Google Shape;179;p28"/>
          <p:cNvPicPr preferRelativeResize="0"/>
          <p:nvPr/>
        </p:nvPicPr>
        <p:blipFill>
          <a:blip r:embed="rId7">
            <a:alphaModFix/>
          </a:blip>
          <a:stretch>
            <a:fillRect/>
          </a:stretch>
        </p:blipFill>
        <p:spPr>
          <a:xfrm>
            <a:off x="5562300" y="3716575"/>
            <a:ext cx="1656775" cy="1188831"/>
          </a:xfrm>
          <a:prstGeom prst="rect">
            <a:avLst/>
          </a:prstGeom>
          <a:noFill/>
          <a:ln>
            <a:noFill/>
          </a:ln>
        </p:spPr>
      </p:pic>
      <p:pic>
        <p:nvPicPr>
          <p:cNvPr id="180" name="Google Shape;180;p28"/>
          <p:cNvPicPr preferRelativeResize="0"/>
          <p:nvPr/>
        </p:nvPicPr>
        <p:blipFill>
          <a:blip r:embed="rId8">
            <a:alphaModFix/>
          </a:blip>
          <a:stretch>
            <a:fillRect/>
          </a:stretch>
        </p:blipFill>
        <p:spPr>
          <a:xfrm>
            <a:off x="7197300" y="3716575"/>
            <a:ext cx="1574726" cy="1188825"/>
          </a:xfrm>
          <a:prstGeom prst="rect">
            <a:avLst/>
          </a:prstGeom>
          <a:noFill/>
          <a:ln>
            <a:noFill/>
          </a:ln>
        </p:spPr>
      </p:pic>
      <p:sp>
        <p:nvSpPr>
          <p:cNvPr id="181" name="Google Shape;181;p28"/>
          <p:cNvSpPr txBox="1"/>
          <p:nvPr/>
        </p:nvSpPr>
        <p:spPr>
          <a:xfrm>
            <a:off x="464850" y="3787650"/>
            <a:ext cx="4461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Validation loss and accuracy more stable than </a:t>
            </a:r>
            <a:r>
              <a:rPr b="1" lang="en">
                <a:solidFill>
                  <a:schemeClr val="dk1"/>
                </a:solidFill>
                <a:latin typeface="Times New Roman"/>
                <a:ea typeface="Times New Roman"/>
                <a:cs typeface="Times New Roman"/>
                <a:sym typeface="Times New Roman"/>
              </a:rPr>
              <a:t>Non pretrained Vgg16</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Highest accuracy = 58%</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Starts overfitting about epoch=75</a:t>
            </a:r>
            <a:endParaRPr b="1">
              <a:latin typeface="Times New Roman"/>
              <a:ea typeface="Times New Roman"/>
              <a:cs typeface="Times New Roman"/>
              <a:sym typeface="Times New Roman"/>
            </a:endParaRPr>
          </a:p>
        </p:txBody>
      </p:sp>
      <p:sp>
        <p:nvSpPr>
          <p:cNvPr id="182" name="Google Shape;182;p28"/>
          <p:cNvSpPr/>
          <p:nvPr/>
        </p:nvSpPr>
        <p:spPr>
          <a:xfrm>
            <a:off x="4954925" y="1687925"/>
            <a:ext cx="480300" cy="31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4926750" y="2882075"/>
            <a:ext cx="480300" cy="31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4926750" y="4195425"/>
            <a:ext cx="508500" cy="31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247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Oswald"/>
                <a:ea typeface="Oswald"/>
                <a:cs typeface="Oswald"/>
                <a:sym typeface="Oswald"/>
              </a:rPr>
              <a:t>Model Selection</a:t>
            </a:r>
            <a:endParaRPr b="1" sz="4000">
              <a:latin typeface="Oswald"/>
              <a:ea typeface="Oswald"/>
              <a:cs typeface="Oswald"/>
              <a:sym typeface="Oswald"/>
            </a:endParaRPr>
          </a:p>
        </p:txBody>
      </p:sp>
      <p:pic>
        <p:nvPicPr>
          <p:cNvPr id="190" name="Google Shape;190;p29"/>
          <p:cNvPicPr preferRelativeResize="0"/>
          <p:nvPr/>
        </p:nvPicPr>
        <p:blipFill>
          <a:blip r:embed="rId3">
            <a:alphaModFix/>
          </a:blip>
          <a:stretch>
            <a:fillRect/>
          </a:stretch>
        </p:blipFill>
        <p:spPr>
          <a:xfrm>
            <a:off x="424750" y="1284750"/>
            <a:ext cx="3522374" cy="3704326"/>
          </a:xfrm>
          <a:prstGeom prst="rect">
            <a:avLst/>
          </a:prstGeom>
          <a:noFill/>
          <a:ln>
            <a:noFill/>
          </a:ln>
        </p:spPr>
      </p:pic>
      <p:sp>
        <p:nvSpPr>
          <p:cNvPr id="191" name="Google Shape;191;p29"/>
          <p:cNvSpPr txBox="1"/>
          <p:nvPr/>
        </p:nvSpPr>
        <p:spPr>
          <a:xfrm>
            <a:off x="4636350" y="1024800"/>
            <a:ext cx="3843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Char char="●"/>
            </a:pPr>
            <a:r>
              <a:rPr b="1" lang="en">
                <a:latin typeface="Times New Roman"/>
                <a:ea typeface="Times New Roman"/>
                <a:cs typeface="Times New Roman"/>
                <a:sym typeface="Times New Roman"/>
              </a:rPr>
              <a:t>All models cannot </a:t>
            </a:r>
            <a:r>
              <a:rPr b="1" lang="en">
                <a:latin typeface="Times New Roman"/>
                <a:ea typeface="Times New Roman"/>
                <a:cs typeface="Times New Roman"/>
                <a:sym typeface="Times New Roman"/>
              </a:rPr>
              <a:t>detect</a:t>
            </a:r>
            <a:r>
              <a:rPr b="1" lang="en">
                <a:latin typeface="Times New Roman"/>
                <a:ea typeface="Times New Roman"/>
                <a:cs typeface="Times New Roman"/>
                <a:sym typeface="Times New Roman"/>
              </a:rPr>
              <a:t> class ‘Atypical Appearance’ and ‘</a:t>
            </a:r>
            <a:r>
              <a:rPr b="1" lang="en">
                <a:solidFill>
                  <a:schemeClr val="accent2"/>
                </a:solidFill>
                <a:highlight>
                  <a:srgbClr val="CFE2F3"/>
                </a:highlight>
                <a:latin typeface="Times New Roman"/>
                <a:ea typeface="Times New Roman"/>
                <a:cs typeface="Times New Roman"/>
                <a:sym typeface="Times New Roman"/>
              </a:rPr>
              <a:t>Indeterminate</a:t>
            </a:r>
            <a:r>
              <a:rPr b="1" lang="en">
                <a:latin typeface="Times New Roman"/>
                <a:ea typeface="Times New Roman"/>
                <a:cs typeface="Times New Roman"/>
                <a:sym typeface="Times New Roman"/>
              </a:rPr>
              <a:t> Appearance’ well. Non pretrained Vgg16 and non pretrained Resnet can not </a:t>
            </a:r>
            <a:r>
              <a:rPr b="1" lang="en">
                <a:latin typeface="Times New Roman"/>
                <a:ea typeface="Times New Roman"/>
                <a:cs typeface="Times New Roman"/>
                <a:sym typeface="Times New Roman"/>
              </a:rPr>
              <a:t>detect</a:t>
            </a:r>
            <a:r>
              <a:rPr b="1" lang="en">
                <a:latin typeface="Times New Roman"/>
                <a:ea typeface="Times New Roman"/>
                <a:cs typeface="Times New Roman"/>
                <a:sym typeface="Times New Roman"/>
              </a:rPr>
              <a:t> any of them</a:t>
            </a:r>
            <a:endParaRPr b="1">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Pretrained Vgg16 model has the highest average f1-score(macro avg), which is 0.40, and its accuracy is 62%</a:t>
            </a:r>
            <a:endParaRPr b="1">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Non pretrained Vgg16 model has the highest accuracy, which is 64%</a:t>
            </a:r>
            <a:endParaRPr b="1">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latin typeface="Times New Roman"/>
              <a:ea typeface="Times New Roman"/>
              <a:cs typeface="Times New Roman"/>
              <a:sym typeface="Times New Roman"/>
            </a:endParaRPr>
          </a:p>
        </p:txBody>
      </p:sp>
      <p:sp>
        <p:nvSpPr>
          <p:cNvPr id="192" name="Google Shape;192;p29"/>
          <p:cNvSpPr txBox="1"/>
          <p:nvPr/>
        </p:nvSpPr>
        <p:spPr>
          <a:xfrm>
            <a:off x="4465225" y="3845475"/>
            <a:ext cx="4323900" cy="11436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n">
                <a:latin typeface="Times New Roman"/>
                <a:ea typeface="Times New Roman"/>
                <a:cs typeface="Times New Roman"/>
                <a:sym typeface="Times New Roman"/>
              </a:rPr>
              <a:t>Because of class imbalance, f1-score will be the main metric of this project. Therefore, the </a:t>
            </a:r>
            <a:r>
              <a:rPr b="1" lang="en">
                <a:solidFill>
                  <a:srgbClr val="980000"/>
                </a:solidFill>
                <a:latin typeface="Times New Roman"/>
                <a:ea typeface="Times New Roman"/>
                <a:cs typeface="Times New Roman"/>
                <a:sym typeface="Times New Roman"/>
              </a:rPr>
              <a:t>Pretrained Vgg16 model </a:t>
            </a:r>
            <a:r>
              <a:rPr lang="en">
                <a:solidFill>
                  <a:schemeClr val="dk1"/>
                </a:solidFill>
                <a:latin typeface="Times New Roman"/>
                <a:ea typeface="Times New Roman"/>
                <a:cs typeface="Times New Roman"/>
                <a:sym typeface="Times New Roman"/>
              </a:rPr>
              <a:t>will be the the best one for these image data set.</a:t>
            </a:r>
            <a:endParaRPr>
              <a:latin typeface="Times New Roman"/>
              <a:ea typeface="Times New Roman"/>
              <a:cs typeface="Times New Roman"/>
              <a:sym typeface="Times New Roman"/>
            </a:endParaRPr>
          </a:p>
        </p:txBody>
      </p:sp>
      <p:sp>
        <p:nvSpPr>
          <p:cNvPr id="193" name="Google Shape;193;p29"/>
          <p:cNvSpPr txBox="1"/>
          <p:nvPr/>
        </p:nvSpPr>
        <p:spPr>
          <a:xfrm>
            <a:off x="311700" y="884551"/>
            <a:ext cx="41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Testing results from each </a:t>
            </a:r>
            <a:r>
              <a:rPr b="1" lang="en">
                <a:solidFill>
                  <a:schemeClr val="dk1"/>
                </a:solidFill>
                <a:latin typeface="Times New Roman"/>
                <a:ea typeface="Times New Roman"/>
                <a:cs typeface="Times New Roman"/>
                <a:sym typeface="Times New Roman"/>
              </a:rPr>
              <a:t>model with best weights: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b="1" sz="3000">
              <a:latin typeface="Times New Roman"/>
              <a:ea typeface="Times New Roman"/>
              <a:cs typeface="Times New Roman"/>
              <a:sym typeface="Times New Roman"/>
            </a:endParaRPr>
          </a:p>
          <a:p>
            <a:pPr indent="0" lvl="0" marL="0" rtl="0" algn="l">
              <a:spcBef>
                <a:spcPts val="0"/>
              </a:spcBef>
              <a:spcAft>
                <a:spcPts val="0"/>
              </a:spcAft>
              <a:buNone/>
            </a:pPr>
            <a:r>
              <a:rPr b="1" lang="en" sz="5500">
                <a:latin typeface="Oswald"/>
                <a:ea typeface="Oswald"/>
                <a:cs typeface="Oswald"/>
                <a:sym typeface="Oswald"/>
              </a:rPr>
              <a:t>Conclusion</a:t>
            </a:r>
            <a:endParaRPr sz="5500">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02" name="Shape 202"/>
        <p:cNvGrpSpPr/>
        <p:nvPr/>
      </p:nvGrpSpPr>
      <p:grpSpPr>
        <a:xfrm>
          <a:off x="0" y="0"/>
          <a:ext cx="0" cy="0"/>
          <a:chOff x="0" y="0"/>
          <a:chExt cx="0" cy="0"/>
        </a:xfrm>
      </p:grpSpPr>
      <p:sp>
        <p:nvSpPr>
          <p:cNvPr id="203" name="Google Shape;20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Oswald"/>
                <a:ea typeface="Oswald"/>
                <a:cs typeface="Oswald"/>
                <a:sym typeface="Oswald"/>
              </a:rPr>
              <a:t>Conclusion </a:t>
            </a:r>
            <a:endParaRPr b="1" sz="4000">
              <a:latin typeface="Oswald"/>
              <a:ea typeface="Oswald"/>
              <a:cs typeface="Oswald"/>
              <a:sym typeface="Oswald"/>
            </a:endParaRPr>
          </a:p>
        </p:txBody>
      </p:sp>
      <p:sp>
        <p:nvSpPr>
          <p:cNvPr id="204" name="Google Shape;204;p31"/>
          <p:cNvSpPr txBox="1"/>
          <p:nvPr>
            <p:ph idx="1" type="body"/>
          </p:nvPr>
        </p:nvSpPr>
        <p:spPr>
          <a:xfrm>
            <a:off x="311700" y="1152475"/>
            <a:ext cx="8520600" cy="3793200"/>
          </a:xfrm>
          <a:prstGeom prst="rect">
            <a:avLst/>
          </a:prstGeom>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The best model for this </a:t>
            </a:r>
            <a:r>
              <a:rPr b="1" lang="en">
                <a:solidFill>
                  <a:schemeClr val="dk1"/>
                </a:solidFill>
                <a:latin typeface="Times New Roman"/>
                <a:ea typeface="Times New Roman"/>
                <a:cs typeface="Times New Roman"/>
                <a:sym typeface="Times New Roman"/>
              </a:rPr>
              <a:t>chest radiograph</a:t>
            </a:r>
            <a:r>
              <a:rPr b="1" lang="en">
                <a:solidFill>
                  <a:schemeClr val="dk1"/>
                </a:solidFill>
                <a:latin typeface="Times New Roman"/>
                <a:ea typeface="Times New Roman"/>
                <a:cs typeface="Times New Roman"/>
                <a:sym typeface="Times New Roman"/>
              </a:rPr>
              <a:t> set is Vgg16 with the pretrained weights</a:t>
            </a:r>
            <a:endParaRPr b="1">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Vgg16 with the pretrained weights got a 62% accuracy and 0.40 f1-score, which are too far off from the criteria of project success(Accuracy&gt;=90%, f1-score&gt;=0.80) </a:t>
            </a:r>
            <a:endParaRPr b="1">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b="1" lang="en">
                <a:solidFill>
                  <a:schemeClr val="dk1"/>
                </a:solidFill>
                <a:highlight>
                  <a:srgbClr val="CFE2F3"/>
                </a:highlight>
                <a:latin typeface="Times New Roman"/>
                <a:ea typeface="Times New Roman"/>
                <a:cs typeface="Times New Roman"/>
                <a:sym typeface="Times New Roman"/>
              </a:rPr>
              <a:t>The reason for failure may be because of the lack of image data or the images in different classes are too similar to each other, but we need further research for these guesses. </a:t>
            </a:r>
            <a:endParaRPr b="1">
              <a:solidFill>
                <a:schemeClr val="dk1"/>
              </a:solidFill>
              <a:highlight>
                <a:srgbClr val="CFE2F3"/>
              </a:highlight>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b="1" lang="en">
                <a:solidFill>
                  <a:schemeClr val="dk1"/>
                </a:solidFill>
                <a:highlight>
                  <a:srgbClr val="CFE2F3"/>
                </a:highlight>
                <a:latin typeface="Times New Roman"/>
                <a:ea typeface="Times New Roman"/>
                <a:cs typeface="Times New Roman"/>
                <a:sym typeface="Times New Roman"/>
              </a:rPr>
              <a:t>For further research, the data provider</a:t>
            </a:r>
            <a:r>
              <a:rPr b="1" lang="en">
                <a:solidFill>
                  <a:schemeClr val="dk1"/>
                </a:solidFill>
                <a:highlight>
                  <a:srgbClr val="CFE2F3"/>
                </a:highlight>
              </a:rPr>
              <a:t> </a:t>
            </a:r>
            <a:r>
              <a:rPr b="1" lang="en">
                <a:solidFill>
                  <a:schemeClr val="dk1"/>
                </a:solidFill>
                <a:highlight>
                  <a:srgbClr val="CFE2F3"/>
                </a:highlight>
                <a:latin typeface="Times New Roman"/>
                <a:ea typeface="Times New Roman"/>
                <a:cs typeface="Times New Roman"/>
                <a:sym typeface="Times New Roman"/>
              </a:rPr>
              <a:t>Foundation for the Promotion of Health and Biomedical Research of Valencia Region(FISABIO) should provide more image data, specially the images in classes ‘</a:t>
            </a:r>
            <a:r>
              <a:rPr b="1" lang="en">
                <a:solidFill>
                  <a:schemeClr val="accent2"/>
                </a:solidFill>
                <a:highlight>
                  <a:srgbClr val="CFE2F3"/>
                </a:highlight>
                <a:latin typeface="Times New Roman"/>
                <a:ea typeface="Times New Roman"/>
                <a:cs typeface="Times New Roman"/>
                <a:sym typeface="Times New Roman"/>
              </a:rPr>
              <a:t>Atypical Appearance’ and ‘Indeterminate Appearance’</a:t>
            </a:r>
            <a:endParaRPr b="1">
              <a:solidFill>
                <a:schemeClr val="dk1"/>
              </a:solidFill>
              <a:highlight>
                <a:srgbClr val="CFE2F3"/>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1" name="Shape 61"/>
        <p:cNvGrpSpPr/>
        <p:nvPr/>
      </p:nvGrpSpPr>
      <p:grpSpPr>
        <a:xfrm>
          <a:off x="0" y="0"/>
          <a:ext cx="0" cy="0"/>
          <a:chOff x="0" y="0"/>
          <a:chExt cx="0" cy="0"/>
        </a:xfrm>
      </p:grpSpPr>
      <p:sp>
        <p:nvSpPr>
          <p:cNvPr id="62" name="Google Shape;62;p14"/>
          <p:cNvSpPr txBox="1"/>
          <p:nvPr/>
        </p:nvSpPr>
        <p:spPr>
          <a:xfrm>
            <a:off x="536600" y="461475"/>
            <a:ext cx="3917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chemeClr val="dk1"/>
                </a:solidFill>
                <a:highlight>
                  <a:srgbClr val="CFE2F3"/>
                </a:highlight>
                <a:latin typeface="Oswald"/>
                <a:ea typeface="Oswald"/>
                <a:cs typeface="Oswald"/>
                <a:sym typeface="Oswald"/>
              </a:rPr>
              <a:t>Contents:</a:t>
            </a:r>
            <a:endParaRPr b="1" sz="4500">
              <a:solidFill>
                <a:schemeClr val="dk1"/>
              </a:solidFill>
              <a:highlight>
                <a:srgbClr val="CFE2F3"/>
              </a:highlight>
              <a:latin typeface="Oswald"/>
              <a:ea typeface="Oswald"/>
              <a:cs typeface="Oswald"/>
              <a:sym typeface="Oswald"/>
            </a:endParaRPr>
          </a:p>
        </p:txBody>
      </p:sp>
      <p:sp>
        <p:nvSpPr>
          <p:cNvPr id="63" name="Google Shape;63;p14"/>
          <p:cNvSpPr txBox="1"/>
          <p:nvPr/>
        </p:nvSpPr>
        <p:spPr>
          <a:xfrm>
            <a:off x="643950" y="1481075"/>
            <a:ext cx="5087100" cy="29553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Times New Roman"/>
              <a:buAutoNum type="arabicPeriod"/>
            </a:pPr>
            <a:r>
              <a:rPr b="1" lang="en" sz="3000">
                <a:solidFill>
                  <a:schemeClr val="dk1"/>
                </a:solidFill>
                <a:latin typeface="Times New Roman"/>
                <a:ea typeface="Times New Roman"/>
                <a:cs typeface="Times New Roman"/>
                <a:sym typeface="Times New Roman"/>
              </a:rPr>
              <a:t>Problem Statement</a:t>
            </a:r>
            <a:endParaRPr b="1"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AutoNum type="arabicPeriod"/>
            </a:pPr>
            <a:r>
              <a:rPr b="1" lang="en" sz="3000">
                <a:solidFill>
                  <a:schemeClr val="dk1"/>
                </a:solidFill>
                <a:latin typeface="Times New Roman"/>
                <a:ea typeface="Times New Roman"/>
                <a:cs typeface="Times New Roman"/>
                <a:sym typeface="Times New Roman"/>
              </a:rPr>
              <a:t>Data Wrangling</a:t>
            </a:r>
            <a:endParaRPr b="1"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AutoNum type="arabicPeriod"/>
            </a:pPr>
            <a:r>
              <a:rPr b="1" lang="en" sz="3000">
                <a:solidFill>
                  <a:schemeClr val="dk1"/>
                </a:solidFill>
                <a:latin typeface="Times New Roman"/>
                <a:ea typeface="Times New Roman"/>
                <a:cs typeface="Times New Roman"/>
                <a:sym typeface="Times New Roman"/>
              </a:rPr>
              <a:t>Exploratory Data Analysis</a:t>
            </a:r>
            <a:endParaRPr b="1"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AutoNum type="arabicPeriod"/>
            </a:pPr>
            <a:r>
              <a:rPr b="1" lang="en" sz="3000">
                <a:solidFill>
                  <a:schemeClr val="dk1"/>
                </a:solidFill>
                <a:latin typeface="Times New Roman"/>
                <a:ea typeface="Times New Roman"/>
                <a:cs typeface="Times New Roman"/>
                <a:sym typeface="Times New Roman"/>
              </a:rPr>
              <a:t>Data Pre-processing</a:t>
            </a:r>
            <a:endParaRPr b="1"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AutoNum type="arabicPeriod"/>
            </a:pPr>
            <a:r>
              <a:rPr b="1" lang="en" sz="3000">
                <a:solidFill>
                  <a:schemeClr val="dk1"/>
                </a:solidFill>
                <a:latin typeface="Times New Roman"/>
                <a:ea typeface="Times New Roman"/>
                <a:cs typeface="Times New Roman"/>
                <a:sym typeface="Times New Roman"/>
              </a:rPr>
              <a:t>Modeling</a:t>
            </a:r>
            <a:endParaRPr b="1"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AutoNum type="arabicPeriod"/>
            </a:pPr>
            <a:r>
              <a:rPr b="1" lang="en" sz="3000">
                <a:solidFill>
                  <a:schemeClr val="dk1"/>
                </a:solidFill>
                <a:latin typeface="Times New Roman"/>
                <a:ea typeface="Times New Roman"/>
                <a:cs typeface="Times New Roman"/>
                <a:sym typeface="Times New Roman"/>
              </a:rPr>
              <a:t>Conclusion</a:t>
            </a:r>
            <a:endParaRPr b="1" sz="3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08" name="Shape 208"/>
        <p:cNvGrpSpPr/>
        <p:nvPr/>
      </p:nvGrpSpPr>
      <p:grpSpPr>
        <a:xfrm>
          <a:off x="0" y="0"/>
          <a:ext cx="0" cy="0"/>
          <a:chOff x="0" y="0"/>
          <a:chExt cx="0" cy="0"/>
        </a:xfrm>
      </p:grpSpPr>
      <p:sp>
        <p:nvSpPr>
          <p:cNvPr id="209" name="Google Shape;209;p32"/>
          <p:cNvSpPr txBox="1"/>
          <p:nvPr/>
        </p:nvSpPr>
        <p:spPr>
          <a:xfrm>
            <a:off x="923200" y="1196375"/>
            <a:ext cx="4437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latin typeface="Oswald"/>
                <a:ea typeface="Oswald"/>
                <a:cs typeface="Oswald"/>
                <a:sym typeface="Oswald"/>
              </a:rPr>
              <a:t>The End!!!!</a:t>
            </a:r>
            <a:endParaRPr b="1" sz="5500">
              <a:latin typeface="Oswald"/>
              <a:ea typeface="Oswald"/>
              <a:cs typeface="Oswald"/>
              <a:sym typeface="Oswald"/>
            </a:endParaRPr>
          </a:p>
        </p:txBody>
      </p:sp>
      <p:sp>
        <p:nvSpPr>
          <p:cNvPr id="210" name="Google Shape;210;p32"/>
          <p:cNvSpPr txBox="1"/>
          <p:nvPr/>
        </p:nvSpPr>
        <p:spPr>
          <a:xfrm>
            <a:off x="584075" y="2524650"/>
            <a:ext cx="7932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latin typeface="Oswald"/>
                <a:ea typeface="Oswald"/>
                <a:cs typeface="Oswald"/>
                <a:sym typeface="Oswald"/>
              </a:rPr>
              <a:t>Thank you for watching!!!!</a:t>
            </a:r>
            <a:endParaRPr b="1" sz="5500">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ctrTitle"/>
          </p:nvPr>
        </p:nvSpPr>
        <p:spPr>
          <a:xfrm>
            <a:off x="311700" y="1582625"/>
            <a:ext cx="8520600" cy="1214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5500">
                <a:latin typeface="Oswald"/>
                <a:ea typeface="Oswald"/>
                <a:cs typeface="Oswald"/>
                <a:sym typeface="Oswald"/>
              </a:rPr>
              <a:t>Problem Statement</a:t>
            </a:r>
            <a:endParaRPr sz="5500">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Oswald"/>
                <a:ea typeface="Oswald"/>
                <a:cs typeface="Oswald"/>
                <a:sym typeface="Oswald"/>
              </a:rPr>
              <a:t>About this Project</a:t>
            </a:r>
            <a:endParaRPr b="1" sz="4000">
              <a:latin typeface="Oswald"/>
              <a:ea typeface="Oswald"/>
              <a:cs typeface="Oswald"/>
              <a:sym typeface="Oswald"/>
            </a:endParaRPr>
          </a:p>
        </p:txBody>
      </p:sp>
      <p:sp>
        <p:nvSpPr>
          <p:cNvPr id="74" name="Google Shape;74;p16"/>
          <p:cNvSpPr txBox="1"/>
          <p:nvPr>
            <p:ph idx="1" type="body"/>
          </p:nvPr>
        </p:nvSpPr>
        <p:spPr>
          <a:xfrm>
            <a:off x="311700" y="1152475"/>
            <a:ext cx="6178800" cy="3416400"/>
          </a:xfrm>
          <a:prstGeom prst="rect">
            <a:avLst/>
          </a:prstGeom>
        </p:spPr>
        <p:txBody>
          <a:bodyPr anchorCtr="0" anchor="t" bIns="91425" lIns="91425" spcFirstLastPara="1" rIns="91425" wrap="square" tIns="91425">
            <a:normAutofit lnSpcReduction="20000"/>
          </a:bodyPr>
          <a:lstStyle/>
          <a:p>
            <a:pPr indent="-387350" lvl="0" marL="457200" rtl="0" algn="l">
              <a:spcBef>
                <a:spcPts val="0"/>
              </a:spcBef>
              <a:spcAft>
                <a:spcPts val="0"/>
              </a:spcAft>
              <a:buClr>
                <a:schemeClr val="dk1"/>
              </a:buClr>
              <a:buSzPts val="2500"/>
              <a:buFont typeface="Times New Roman"/>
              <a:buAutoNum type="arabicPeriod"/>
            </a:pPr>
            <a:r>
              <a:rPr b="1" lang="en" sz="2500">
                <a:solidFill>
                  <a:schemeClr val="dk1"/>
                </a:solidFill>
                <a:latin typeface="Times New Roman"/>
                <a:ea typeface="Times New Roman"/>
                <a:cs typeface="Times New Roman"/>
                <a:sym typeface="Times New Roman"/>
              </a:rPr>
              <a:t>What?</a:t>
            </a:r>
            <a:endParaRPr b="1" sz="25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rPr b="1" lang="en">
                <a:solidFill>
                  <a:schemeClr val="dk1"/>
                </a:solidFill>
                <a:latin typeface="Times New Roman"/>
                <a:ea typeface="Times New Roman"/>
                <a:cs typeface="Times New Roman"/>
                <a:sym typeface="Times New Roman"/>
              </a:rPr>
              <a:t>Covid-19 chest radiographs identification using AI</a:t>
            </a:r>
            <a:endParaRPr b="1">
              <a:solidFill>
                <a:schemeClr val="dk1"/>
              </a:solidFill>
              <a:latin typeface="Times New Roman"/>
              <a:ea typeface="Times New Roman"/>
              <a:cs typeface="Times New Roman"/>
              <a:sym typeface="Times New Roman"/>
            </a:endParaRPr>
          </a:p>
          <a:p>
            <a:pPr indent="-387350" lvl="0" marL="457200" rtl="0" algn="l">
              <a:spcBef>
                <a:spcPts val="1200"/>
              </a:spcBef>
              <a:spcAft>
                <a:spcPts val="0"/>
              </a:spcAft>
              <a:buClr>
                <a:schemeClr val="dk1"/>
              </a:buClr>
              <a:buSzPts val="2500"/>
              <a:buFont typeface="Times New Roman"/>
              <a:buAutoNum type="arabicPeriod"/>
            </a:pPr>
            <a:r>
              <a:rPr b="1" lang="en" sz="2500">
                <a:solidFill>
                  <a:schemeClr val="dk1"/>
                </a:solidFill>
                <a:latin typeface="Times New Roman"/>
                <a:ea typeface="Times New Roman"/>
                <a:cs typeface="Times New Roman"/>
                <a:sym typeface="Times New Roman"/>
              </a:rPr>
              <a:t>Why?</a:t>
            </a:r>
            <a:endParaRPr b="1" sz="25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rPr b="1" lang="en">
                <a:solidFill>
                  <a:schemeClr val="dk1"/>
                </a:solidFill>
                <a:latin typeface="Times New Roman"/>
                <a:ea typeface="Times New Roman"/>
                <a:cs typeface="Times New Roman"/>
                <a:sym typeface="Times New Roman"/>
              </a:rPr>
              <a:t>H</a:t>
            </a:r>
            <a:r>
              <a:rPr b="1" lang="en">
                <a:solidFill>
                  <a:schemeClr val="dk1"/>
                </a:solidFill>
                <a:latin typeface="Times New Roman"/>
                <a:ea typeface="Times New Roman"/>
                <a:cs typeface="Times New Roman"/>
                <a:sym typeface="Times New Roman"/>
              </a:rPr>
              <a:t>elp radiologists to diagnose millions of COVID-19 patients more confidently</a:t>
            </a:r>
            <a:r>
              <a:rPr b="1"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and quickly </a:t>
            </a:r>
            <a:endParaRPr b="1">
              <a:solidFill>
                <a:schemeClr val="dk1"/>
              </a:solidFill>
              <a:latin typeface="Times New Roman"/>
              <a:ea typeface="Times New Roman"/>
              <a:cs typeface="Times New Roman"/>
              <a:sym typeface="Times New Roman"/>
            </a:endParaRPr>
          </a:p>
          <a:p>
            <a:pPr indent="-387350" lvl="0" marL="457200" rtl="0" algn="l">
              <a:spcBef>
                <a:spcPts val="1200"/>
              </a:spcBef>
              <a:spcAft>
                <a:spcPts val="0"/>
              </a:spcAft>
              <a:buClr>
                <a:schemeClr val="dk1"/>
              </a:buClr>
              <a:buSzPts val="2500"/>
              <a:buFont typeface="Times New Roman"/>
              <a:buAutoNum type="arabicPeriod"/>
            </a:pPr>
            <a:r>
              <a:rPr b="1" lang="en" sz="2500">
                <a:solidFill>
                  <a:schemeClr val="dk1"/>
                </a:solidFill>
                <a:latin typeface="Times New Roman"/>
                <a:ea typeface="Times New Roman"/>
                <a:cs typeface="Times New Roman"/>
                <a:sym typeface="Times New Roman"/>
              </a:rPr>
              <a:t>How?</a:t>
            </a:r>
            <a:endParaRPr b="1" sz="2500">
              <a:solidFill>
                <a:schemeClr val="dk1"/>
              </a:solidFill>
              <a:latin typeface="Times New Roman"/>
              <a:ea typeface="Times New Roman"/>
              <a:cs typeface="Times New Roman"/>
              <a:sym typeface="Times New Roman"/>
            </a:endParaRPr>
          </a:p>
          <a:p>
            <a:pPr indent="0" lvl="0" marL="457200" rtl="0" algn="l">
              <a:spcBef>
                <a:spcPts val="1200"/>
              </a:spcBef>
              <a:spcAft>
                <a:spcPts val="1200"/>
              </a:spcAft>
              <a:buNone/>
            </a:pPr>
            <a:r>
              <a:rPr b="1" lang="en">
                <a:solidFill>
                  <a:schemeClr val="dk1"/>
                </a:solidFill>
                <a:latin typeface="Times New Roman"/>
                <a:ea typeface="Times New Roman"/>
                <a:cs typeface="Times New Roman"/>
                <a:sym typeface="Times New Roman"/>
              </a:rPr>
              <a:t>To develop the supervised deep learning model to classify the image data</a:t>
            </a:r>
            <a:endParaRPr b="1">
              <a:solidFill>
                <a:schemeClr val="dk1"/>
              </a:solidFill>
              <a:latin typeface="Times New Roman"/>
              <a:ea typeface="Times New Roman"/>
              <a:cs typeface="Times New Roman"/>
              <a:sym typeface="Times New Roman"/>
            </a:endParaRPr>
          </a:p>
        </p:txBody>
      </p:sp>
      <p:pic>
        <p:nvPicPr>
          <p:cNvPr id="75" name="Google Shape;75;p16"/>
          <p:cNvPicPr preferRelativeResize="0"/>
          <p:nvPr/>
        </p:nvPicPr>
        <p:blipFill>
          <a:blip r:embed="rId3">
            <a:alphaModFix/>
          </a:blip>
          <a:stretch>
            <a:fillRect/>
          </a:stretch>
        </p:blipFill>
        <p:spPr>
          <a:xfrm>
            <a:off x="6021300" y="1827550"/>
            <a:ext cx="2761376" cy="2524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4000">
                <a:latin typeface="Oswald"/>
                <a:ea typeface="Oswald"/>
                <a:cs typeface="Oswald"/>
                <a:sym typeface="Oswald"/>
              </a:rPr>
              <a:t>About this project</a:t>
            </a:r>
            <a:endParaRPr sz="4000"/>
          </a:p>
        </p:txBody>
      </p:sp>
      <p:sp>
        <p:nvSpPr>
          <p:cNvPr id="81" name="Google Shape;81;p17"/>
          <p:cNvSpPr txBox="1"/>
          <p:nvPr/>
        </p:nvSpPr>
        <p:spPr>
          <a:xfrm>
            <a:off x="311700" y="3363350"/>
            <a:ext cx="7800000" cy="194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2500">
                <a:solidFill>
                  <a:schemeClr val="dk1"/>
                </a:solidFill>
                <a:latin typeface="Times New Roman"/>
                <a:ea typeface="Times New Roman"/>
                <a:cs typeface="Times New Roman"/>
                <a:sym typeface="Times New Roman"/>
              </a:rPr>
              <a:t>5.   Criteria of Project Success</a:t>
            </a:r>
            <a:endParaRPr b="1" sz="2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          Accuracy &gt;= 90%</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800">
                <a:solidFill>
                  <a:schemeClr val="dk1"/>
                </a:solidFill>
                <a:latin typeface="Times New Roman"/>
                <a:ea typeface="Times New Roman"/>
                <a:cs typeface="Times New Roman"/>
                <a:sym typeface="Times New Roman"/>
              </a:rPr>
              <a:t>          F1-Score &gt;= 0.80</a:t>
            </a:r>
            <a:endParaRPr b="1" sz="18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82" name="Google Shape;82;p17"/>
          <p:cNvSpPr txBox="1"/>
          <p:nvPr/>
        </p:nvSpPr>
        <p:spPr>
          <a:xfrm>
            <a:off x="311700" y="980025"/>
            <a:ext cx="8129700" cy="2279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2500">
                <a:solidFill>
                  <a:schemeClr val="dk1"/>
                </a:solidFill>
                <a:latin typeface="Times New Roman"/>
                <a:ea typeface="Times New Roman"/>
                <a:cs typeface="Times New Roman"/>
                <a:sym typeface="Times New Roman"/>
              </a:rPr>
              <a:t>4.    Source of the Data  </a:t>
            </a:r>
            <a:r>
              <a:rPr b="1" lang="en" sz="4000">
                <a:solidFill>
                  <a:schemeClr val="dk1"/>
                </a:solidFill>
                <a:latin typeface="Times New Roman"/>
                <a:ea typeface="Times New Roman"/>
                <a:cs typeface="Times New Roman"/>
                <a:sym typeface="Times New Roman"/>
              </a:rPr>
              <a:t>    </a:t>
            </a:r>
            <a:r>
              <a:rPr b="1" lang="en" sz="1800">
                <a:solidFill>
                  <a:schemeClr val="dk1"/>
                </a:solidFill>
                <a:latin typeface="Times New Roman"/>
                <a:ea typeface="Times New Roman"/>
                <a:cs typeface="Times New Roman"/>
                <a:sym typeface="Times New Roman"/>
              </a:rPr>
              <a:t> </a:t>
            </a:r>
            <a:endParaRPr b="1" sz="1800">
              <a:solidFill>
                <a:schemeClr val="dk1"/>
              </a:solidFill>
              <a:latin typeface="Times New Roman"/>
              <a:ea typeface="Times New Roman"/>
              <a:cs typeface="Times New Roman"/>
              <a:sym typeface="Times New Roman"/>
            </a:endParaRPr>
          </a:p>
          <a:p>
            <a:pPr indent="457200" lvl="0" marL="0" rtl="0" algn="l">
              <a:lnSpc>
                <a:spcPct val="115000"/>
              </a:lnSpc>
              <a:spcBef>
                <a:spcPts val="1200"/>
              </a:spcBef>
              <a:spcAft>
                <a:spcPts val="120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The Foundation for the Promotion of Health and Biomedical Research of         Valencia Region(FISABIO), whose primary purpose is to encourage, to promote and to develop scientific and technical health and biomedical research in Valencia Region</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ph type="ctrTitle"/>
          </p:nvPr>
        </p:nvSpPr>
        <p:spPr>
          <a:xfrm>
            <a:off x="368258" y="64092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5500">
                <a:latin typeface="Oswald"/>
                <a:ea typeface="Oswald"/>
                <a:cs typeface="Oswald"/>
                <a:sym typeface="Oswald"/>
              </a:rPr>
              <a:t>Data Wrangling</a:t>
            </a:r>
            <a:endParaRPr sz="5500">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Oswald"/>
                <a:ea typeface="Oswald"/>
                <a:cs typeface="Oswald"/>
                <a:sym typeface="Oswald"/>
              </a:rPr>
              <a:t>Data Information </a:t>
            </a:r>
            <a:endParaRPr b="1" sz="4000">
              <a:latin typeface="Oswald"/>
              <a:ea typeface="Oswald"/>
              <a:cs typeface="Oswald"/>
              <a:sym typeface="Oswald"/>
            </a:endParaRPr>
          </a:p>
        </p:txBody>
      </p:sp>
      <p:sp>
        <p:nvSpPr>
          <p:cNvPr id="93" name="Google Shape;93;p19"/>
          <p:cNvSpPr txBox="1"/>
          <p:nvPr/>
        </p:nvSpPr>
        <p:spPr>
          <a:xfrm>
            <a:off x="386200" y="1264800"/>
            <a:ext cx="5181300" cy="302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500">
                <a:solidFill>
                  <a:schemeClr val="dk1"/>
                </a:solidFill>
                <a:latin typeface="Times New Roman"/>
                <a:ea typeface="Times New Roman"/>
                <a:cs typeface="Times New Roman"/>
                <a:sym typeface="Times New Roman"/>
              </a:rPr>
              <a:t>Three Data Sets:</a:t>
            </a:r>
            <a:endParaRPr b="1" sz="25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b="1" lang="en" sz="1800">
                <a:solidFill>
                  <a:schemeClr val="dk1"/>
                </a:solidFill>
                <a:latin typeface="Times New Roman"/>
                <a:ea typeface="Times New Roman"/>
                <a:cs typeface="Times New Roman"/>
                <a:sym typeface="Times New Roman"/>
              </a:rPr>
              <a:t>Image Data Set: including 6334  one channel chest radiographs in DCM  format</a:t>
            </a:r>
            <a:endParaRPr b="1"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b="1" lang="en" sz="1800">
                <a:solidFill>
                  <a:schemeClr val="dk1"/>
                </a:solidFill>
                <a:latin typeface="Times New Roman"/>
                <a:ea typeface="Times New Roman"/>
                <a:cs typeface="Times New Roman"/>
                <a:sym typeface="Times New Roman"/>
              </a:rPr>
              <a:t>t</a:t>
            </a:r>
            <a:r>
              <a:rPr b="1" lang="en" sz="1800">
                <a:solidFill>
                  <a:schemeClr val="dk1"/>
                </a:solidFill>
                <a:latin typeface="Times New Roman"/>
                <a:ea typeface="Times New Roman"/>
                <a:cs typeface="Times New Roman"/>
                <a:sym typeface="Times New Roman"/>
              </a:rPr>
              <a:t>rain_image_level.csv</a:t>
            </a:r>
            <a:endParaRPr b="1"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b="1" lang="en" sz="1800">
                <a:solidFill>
                  <a:schemeClr val="dk1"/>
                </a:solidFill>
                <a:latin typeface="Times New Roman"/>
                <a:ea typeface="Times New Roman"/>
                <a:cs typeface="Times New Roman"/>
                <a:sym typeface="Times New Roman"/>
              </a:rPr>
              <a:t>t</a:t>
            </a:r>
            <a:r>
              <a:rPr b="1" lang="en" sz="1800">
                <a:solidFill>
                  <a:schemeClr val="dk1"/>
                </a:solidFill>
                <a:highlight>
                  <a:srgbClr val="CFE2F3"/>
                </a:highlight>
                <a:latin typeface="Times New Roman"/>
                <a:ea typeface="Times New Roman"/>
                <a:cs typeface="Times New Roman"/>
                <a:sym typeface="Times New Roman"/>
              </a:rPr>
              <a:t>rain_study_level.csv</a:t>
            </a:r>
            <a:endParaRPr b="1" sz="1800">
              <a:solidFill>
                <a:schemeClr val="dk1"/>
              </a:solidFill>
              <a:highlight>
                <a:srgbClr val="CFE2F3"/>
              </a:highlight>
              <a:latin typeface="Times New Roman"/>
              <a:ea typeface="Times New Roman"/>
              <a:cs typeface="Times New Roman"/>
              <a:sym typeface="Times New Roman"/>
            </a:endParaRPr>
          </a:p>
          <a:p>
            <a:pPr indent="0" lvl="0" marL="45720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94" name="Google Shape;94;p19"/>
          <p:cNvPicPr preferRelativeResize="0"/>
          <p:nvPr/>
        </p:nvPicPr>
        <p:blipFill>
          <a:blip r:embed="rId3">
            <a:alphaModFix/>
          </a:blip>
          <a:stretch>
            <a:fillRect/>
          </a:stretch>
        </p:blipFill>
        <p:spPr>
          <a:xfrm>
            <a:off x="5890900" y="1187275"/>
            <a:ext cx="2353425" cy="1511850"/>
          </a:xfrm>
          <a:prstGeom prst="rect">
            <a:avLst/>
          </a:prstGeom>
          <a:noFill/>
          <a:ln>
            <a:noFill/>
          </a:ln>
        </p:spPr>
      </p:pic>
      <p:pic>
        <p:nvPicPr>
          <p:cNvPr id="95" name="Google Shape;95;p19"/>
          <p:cNvPicPr preferRelativeResize="0"/>
          <p:nvPr/>
        </p:nvPicPr>
        <p:blipFill>
          <a:blip r:embed="rId4">
            <a:alphaModFix/>
          </a:blip>
          <a:stretch>
            <a:fillRect/>
          </a:stretch>
        </p:blipFill>
        <p:spPr>
          <a:xfrm>
            <a:off x="5890900" y="2766200"/>
            <a:ext cx="3014477" cy="1662250"/>
          </a:xfrm>
          <a:prstGeom prst="rect">
            <a:avLst/>
          </a:prstGeom>
          <a:noFill/>
          <a:ln>
            <a:noFill/>
          </a:ln>
        </p:spPr>
      </p:pic>
      <p:sp>
        <p:nvSpPr>
          <p:cNvPr id="96" name="Google Shape;96;p19"/>
          <p:cNvSpPr txBox="1"/>
          <p:nvPr/>
        </p:nvSpPr>
        <p:spPr>
          <a:xfrm>
            <a:off x="386200" y="3268850"/>
            <a:ext cx="558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80000"/>
                </a:solidFill>
                <a:latin typeface="Times New Roman"/>
                <a:ea typeface="Times New Roman"/>
                <a:cs typeface="Times New Roman"/>
                <a:sym typeface="Times New Roman"/>
              </a:rPr>
              <a:t>Relationship between the data sets:</a:t>
            </a:r>
            <a:r>
              <a:rPr lang="en">
                <a:solidFill>
                  <a:srgbClr val="980000"/>
                </a:solidFill>
                <a:latin typeface="Times New Roman"/>
                <a:ea typeface="Times New Roman"/>
                <a:cs typeface="Times New Roman"/>
                <a:sym typeface="Times New Roman"/>
              </a:rPr>
              <a:t> </a:t>
            </a:r>
            <a:endParaRPr>
              <a:solidFill>
                <a:srgbClr val="980000"/>
              </a:solidFill>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lang="en">
                <a:latin typeface="Times New Roman"/>
                <a:ea typeface="Times New Roman"/>
                <a:cs typeface="Times New Roman"/>
                <a:sym typeface="Times New Roman"/>
              </a:rPr>
              <a:t>StudyInstanceUID are </a:t>
            </a:r>
            <a:r>
              <a:rPr lang="en">
                <a:latin typeface="Times New Roman"/>
                <a:ea typeface="Times New Roman"/>
                <a:cs typeface="Times New Roman"/>
                <a:sym typeface="Times New Roman"/>
              </a:rPr>
              <a:t> corresponding to id in train_study_level.csv</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lang="en">
                <a:latin typeface="Times New Roman"/>
                <a:ea typeface="Times New Roman"/>
                <a:cs typeface="Times New Roman"/>
                <a:sym typeface="Times New Roman"/>
              </a:rPr>
              <a:t>Image names are </a:t>
            </a:r>
            <a:r>
              <a:rPr lang="en">
                <a:latin typeface="Times New Roman"/>
                <a:ea typeface="Times New Roman"/>
                <a:cs typeface="Times New Roman"/>
                <a:sym typeface="Times New Roman"/>
              </a:rPr>
              <a:t>corresponding</a:t>
            </a:r>
            <a:r>
              <a:rPr lang="en">
                <a:latin typeface="Times New Roman"/>
                <a:ea typeface="Times New Roman"/>
                <a:cs typeface="Times New Roman"/>
                <a:sym typeface="Times New Roman"/>
              </a:rPr>
              <a:t> to the id in train_image_leve.csv</a:t>
            </a:r>
            <a:endParaRPr>
              <a:latin typeface="Times New Roman"/>
              <a:ea typeface="Times New Roman"/>
              <a:cs typeface="Times New Roman"/>
              <a:sym typeface="Times New Roman"/>
            </a:endParaRPr>
          </a:p>
        </p:txBody>
      </p:sp>
      <p:sp>
        <p:nvSpPr>
          <p:cNvPr id="97" name="Google Shape;97;p19"/>
          <p:cNvSpPr txBox="1"/>
          <p:nvPr/>
        </p:nvSpPr>
        <p:spPr>
          <a:xfrm>
            <a:off x="386200" y="4100150"/>
            <a:ext cx="527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Missing Value: </a:t>
            </a:r>
            <a:r>
              <a:rPr lang="en">
                <a:latin typeface="Times New Roman"/>
                <a:ea typeface="Times New Roman"/>
                <a:cs typeface="Times New Roman"/>
                <a:sym typeface="Times New Roman"/>
              </a:rPr>
              <a:t>there are 2040 missing values in column ‘boxes’ in train_image_level.csv, but we don’t need to care about it in this project. </a:t>
            </a:r>
            <a:endParaRPr>
              <a:latin typeface="Times New Roman"/>
              <a:ea typeface="Times New Roman"/>
              <a:cs typeface="Times New Roman"/>
              <a:sym typeface="Times New Roman"/>
            </a:endParaRPr>
          </a:p>
        </p:txBody>
      </p:sp>
      <p:cxnSp>
        <p:nvCxnSpPr>
          <p:cNvPr id="98" name="Google Shape;98;p19"/>
          <p:cNvCxnSpPr/>
          <p:nvPr/>
        </p:nvCxnSpPr>
        <p:spPr>
          <a:xfrm flipH="1" rot="10800000">
            <a:off x="3165225" y="2147800"/>
            <a:ext cx="2741400" cy="489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99" name="Google Shape;99;p19"/>
          <p:cNvCxnSpPr/>
          <p:nvPr/>
        </p:nvCxnSpPr>
        <p:spPr>
          <a:xfrm>
            <a:off x="3174650" y="2939150"/>
            <a:ext cx="2713200" cy="6501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302275" y="282625"/>
            <a:ext cx="6131700" cy="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Oswald"/>
                <a:ea typeface="Oswald"/>
                <a:cs typeface="Oswald"/>
                <a:sym typeface="Oswald"/>
              </a:rPr>
              <a:t>Data Cleaning </a:t>
            </a:r>
            <a:endParaRPr b="1" sz="4000">
              <a:latin typeface="Oswald"/>
              <a:ea typeface="Oswald"/>
              <a:cs typeface="Oswald"/>
              <a:sym typeface="Oswald"/>
            </a:endParaRPr>
          </a:p>
        </p:txBody>
      </p:sp>
      <p:sp>
        <p:nvSpPr>
          <p:cNvPr id="105" name="Google Shape;105;p20"/>
          <p:cNvSpPr txBox="1"/>
          <p:nvPr/>
        </p:nvSpPr>
        <p:spPr>
          <a:xfrm>
            <a:off x="442750" y="1168125"/>
            <a:ext cx="8167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Some study level predictions have </a:t>
            </a:r>
            <a:r>
              <a:rPr b="1" lang="en" sz="1800">
                <a:latin typeface="Times New Roman"/>
                <a:ea typeface="Times New Roman"/>
                <a:cs typeface="Times New Roman"/>
                <a:sym typeface="Times New Roman"/>
              </a:rPr>
              <a:t>multiple</a:t>
            </a:r>
            <a:r>
              <a:rPr b="1" lang="en" sz="1800">
                <a:latin typeface="Times New Roman"/>
                <a:ea typeface="Times New Roman"/>
                <a:cs typeface="Times New Roman"/>
                <a:sym typeface="Times New Roman"/>
              </a:rPr>
              <a:t> image level predictions</a:t>
            </a:r>
            <a:endParaRPr b="1" sz="1800">
              <a:latin typeface="Times New Roman"/>
              <a:ea typeface="Times New Roman"/>
              <a:cs typeface="Times New Roman"/>
              <a:sym typeface="Times New Roman"/>
            </a:endParaRPr>
          </a:p>
        </p:txBody>
      </p:sp>
      <p:pic>
        <p:nvPicPr>
          <p:cNvPr id="106" name="Google Shape;106;p20"/>
          <p:cNvPicPr preferRelativeResize="0"/>
          <p:nvPr/>
        </p:nvPicPr>
        <p:blipFill>
          <a:blip r:embed="rId3">
            <a:alphaModFix/>
          </a:blip>
          <a:stretch>
            <a:fillRect/>
          </a:stretch>
        </p:blipFill>
        <p:spPr>
          <a:xfrm>
            <a:off x="1000225" y="1647825"/>
            <a:ext cx="3709950" cy="1234550"/>
          </a:xfrm>
          <a:prstGeom prst="rect">
            <a:avLst/>
          </a:prstGeom>
          <a:noFill/>
          <a:ln>
            <a:noFill/>
          </a:ln>
        </p:spPr>
      </p:pic>
      <p:sp>
        <p:nvSpPr>
          <p:cNvPr id="107" name="Google Shape;107;p20"/>
          <p:cNvSpPr txBox="1"/>
          <p:nvPr/>
        </p:nvSpPr>
        <p:spPr>
          <a:xfrm>
            <a:off x="442750" y="2962575"/>
            <a:ext cx="51717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In the same study level prediction with more than one image level, the images are the same</a:t>
            </a:r>
            <a:endParaRPr b="1" sz="1800">
              <a:latin typeface="Times New Roman"/>
              <a:ea typeface="Times New Roman"/>
              <a:cs typeface="Times New Roman"/>
              <a:sym typeface="Times New Roman"/>
            </a:endParaRPr>
          </a:p>
          <a:p>
            <a:pPr indent="0" lvl="0" marL="457200" rtl="0" algn="l">
              <a:spcBef>
                <a:spcPts val="0"/>
              </a:spcBef>
              <a:spcAft>
                <a:spcPts val="0"/>
              </a:spcAft>
              <a:buNone/>
            </a:pPr>
            <a:r>
              <a:rPr b="1" lang="en" sz="1800">
                <a:latin typeface="Times New Roman"/>
                <a:ea typeface="Times New Roman"/>
                <a:cs typeface="Times New Roman"/>
                <a:sym typeface="Times New Roman"/>
              </a:rPr>
              <a:t>(see the figure on the right) </a:t>
            </a:r>
            <a:endParaRPr b="1" sz="1800">
              <a:latin typeface="Times New Roman"/>
              <a:ea typeface="Times New Roman"/>
              <a:cs typeface="Times New Roman"/>
              <a:sym typeface="Times New Roman"/>
            </a:endParaRPr>
          </a:p>
        </p:txBody>
      </p:sp>
      <p:pic>
        <p:nvPicPr>
          <p:cNvPr id="108" name="Google Shape;108;p20"/>
          <p:cNvPicPr preferRelativeResize="0"/>
          <p:nvPr/>
        </p:nvPicPr>
        <p:blipFill>
          <a:blip r:embed="rId4">
            <a:alphaModFix/>
          </a:blip>
          <a:stretch>
            <a:fillRect/>
          </a:stretch>
        </p:blipFill>
        <p:spPr>
          <a:xfrm>
            <a:off x="5548475" y="2403550"/>
            <a:ext cx="3236400" cy="2476525"/>
          </a:xfrm>
          <a:prstGeom prst="rect">
            <a:avLst/>
          </a:prstGeom>
          <a:noFill/>
          <a:ln>
            <a:noFill/>
          </a:ln>
        </p:spPr>
      </p:pic>
      <p:sp>
        <p:nvSpPr>
          <p:cNvPr id="109" name="Google Shape;109;p20"/>
          <p:cNvSpPr txBox="1"/>
          <p:nvPr/>
        </p:nvSpPr>
        <p:spPr>
          <a:xfrm>
            <a:off x="770500" y="3833375"/>
            <a:ext cx="4516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solidFill>
                  <a:srgbClr val="980000"/>
                </a:solidFill>
                <a:latin typeface="Times New Roman"/>
                <a:ea typeface="Times New Roman"/>
                <a:cs typeface="Times New Roman"/>
                <a:sym typeface="Times New Roman"/>
              </a:rPr>
              <a:t>remove the </a:t>
            </a:r>
            <a:r>
              <a:rPr lang="en">
                <a:solidFill>
                  <a:srgbClr val="980000"/>
                </a:solidFill>
                <a:latin typeface="Times New Roman"/>
                <a:ea typeface="Times New Roman"/>
                <a:cs typeface="Times New Roman"/>
                <a:sym typeface="Times New Roman"/>
              </a:rPr>
              <a:t>duplicated images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After removing the images, we have </a:t>
            </a:r>
            <a:r>
              <a:rPr lang="en">
                <a:solidFill>
                  <a:srgbClr val="980000"/>
                </a:solidFill>
                <a:latin typeface="Times New Roman"/>
                <a:ea typeface="Times New Roman"/>
                <a:cs typeface="Times New Roman"/>
                <a:sym typeface="Times New Roman"/>
              </a:rPr>
              <a:t>6054 images left</a:t>
            </a:r>
            <a:r>
              <a:rPr lang="en">
                <a:solidFill>
                  <a:schemeClr val="dk1"/>
                </a:solidFill>
                <a:latin typeface="Times New Roman"/>
                <a:ea typeface="Times New Roman"/>
                <a:cs typeface="Times New Roman"/>
                <a:sym typeface="Times New Roman"/>
              </a:rPr>
              <a:t>, the same as the number of study level observations.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5500">
                <a:latin typeface="Oswald"/>
                <a:ea typeface="Oswald"/>
                <a:cs typeface="Oswald"/>
                <a:sym typeface="Oswald"/>
              </a:rPr>
              <a:t>Exploratory Data Analysis</a:t>
            </a:r>
            <a:endParaRPr sz="5500">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